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391" r:id="rId2"/>
    <p:sldId id="361" r:id="rId3"/>
    <p:sldId id="363" r:id="rId4"/>
    <p:sldId id="397" r:id="rId5"/>
    <p:sldId id="364" r:id="rId6"/>
    <p:sldId id="392" r:id="rId7"/>
    <p:sldId id="394" r:id="rId8"/>
    <p:sldId id="395" r:id="rId9"/>
    <p:sldId id="396"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9" autoAdjust="0"/>
    <p:restoredTop sz="94677"/>
  </p:normalViewPr>
  <p:slideViewPr>
    <p:cSldViewPr snapToGrid="0" snapToObjects="1">
      <p:cViewPr varScale="1">
        <p:scale>
          <a:sx n="114" d="100"/>
          <a:sy n="114" d="100"/>
        </p:scale>
        <p:origin x="1920"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6DCD2-2907-409B-8770-4A1957E2F9F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783844-4A6F-4307-90AB-183BD1AF2159}">
      <dgm:prSet/>
      <dgm:spPr/>
      <dgm:t>
        <a:bodyPr/>
        <a:lstStyle/>
        <a:p>
          <a:pPr>
            <a:lnSpc>
              <a:spcPct val="100000"/>
            </a:lnSpc>
          </a:pPr>
          <a:r>
            <a:rPr lang="en-US" b="1"/>
            <a:t>Compliance Program Overview &amp; Requirements </a:t>
          </a:r>
          <a:endParaRPr lang="en-US"/>
        </a:p>
      </dgm:t>
    </dgm:pt>
    <dgm:pt modelId="{72EC3CC1-29E6-4775-8C35-F52CC7AD7DDF}" type="parTrans" cxnId="{B2D2E052-5E91-4B3C-BC76-CD75D46918D0}">
      <dgm:prSet/>
      <dgm:spPr/>
      <dgm:t>
        <a:bodyPr/>
        <a:lstStyle/>
        <a:p>
          <a:endParaRPr lang="en-US"/>
        </a:p>
      </dgm:t>
    </dgm:pt>
    <dgm:pt modelId="{5FEE6774-8F4D-4B4E-B23E-7DDE3E0A80A6}" type="sibTrans" cxnId="{B2D2E052-5E91-4B3C-BC76-CD75D46918D0}">
      <dgm:prSet/>
      <dgm:spPr/>
      <dgm:t>
        <a:bodyPr/>
        <a:lstStyle/>
        <a:p>
          <a:endParaRPr lang="en-US"/>
        </a:p>
      </dgm:t>
    </dgm:pt>
    <dgm:pt modelId="{E4AF6881-1559-46F5-8F64-79199A26A561}">
      <dgm:prSet/>
      <dgm:spPr/>
      <dgm:t>
        <a:bodyPr/>
        <a:lstStyle/>
        <a:p>
          <a:pPr>
            <a:lnSpc>
              <a:spcPct val="100000"/>
            </a:lnSpc>
          </a:pPr>
          <a:r>
            <a:rPr lang="en-US"/>
            <a:t>• OMIG Compliance Program Requirements </a:t>
          </a:r>
        </a:p>
      </dgm:t>
    </dgm:pt>
    <dgm:pt modelId="{0E17480D-53E5-48D1-AA75-FDD09AEB9B16}" type="parTrans" cxnId="{903BD89E-EAE9-4AD6-813F-03DFD1EFA0CE}">
      <dgm:prSet/>
      <dgm:spPr/>
      <dgm:t>
        <a:bodyPr/>
        <a:lstStyle/>
        <a:p>
          <a:endParaRPr lang="en-US"/>
        </a:p>
      </dgm:t>
    </dgm:pt>
    <dgm:pt modelId="{8F0F2EDB-7F1E-4CAF-8F51-09BCBD0D07F9}" type="sibTrans" cxnId="{903BD89E-EAE9-4AD6-813F-03DFD1EFA0CE}">
      <dgm:prSet/>
      <dgm:spPr/>
      <dgm:t>
        <a:bodyPr/>
        <a:lstStyle/>
        <a:p>
          <a:endParaRPr lang="en-US"/>
        </a:p>
      </dgm:t>
    </dgm:pt>
    <dgm:pt modelId="{2A60EE99-7139-4F3C-8FFE-EBB082A4007A}">
      <dgm:prSet/>
      <dgm:spPr/>
      <dgm:t>
        <a:bodyPr/>
        <a:lstStyle/>
        <a:p>
          <a:pPr>
            <a:lnSpc>
              <a:spcPct val="100000"/>
            </a:lnSpc>
          </a:pPr>
          <a:r>
            <a:rPr lang="en-US" b="1"/>
            <a:t>Compliance With State and Federal Fraud and Abuse Laws </a:t>
          </a:r>
          <a:endParaRPr lang="en-US"/>
        </a:p>
      </dgm:t>
    </dgm:pt>
    <dgm:pt modelId="{10AEA226-AB05-4801-AE5E-9DE283AC39BD}" type="parTrans" cxnId="{EE7D4309-24C0-46A7-9B4B-32F6F58ADCAF}">
      <dgm:prSet/>
      <dgm:spPr/>
      <dgm:t>
        <a:bodyPr/>
        <a:lstStyle/>
        <a:p>
          <a:endParaRPr lang="en-US"/>
        </a:p>
      </dgm:t>
    </dgm:pt>
    <dgm:pt modelId="{96ACBB71-0615-48A6-8663-66E05CA16E24}" type="sibTrans" cxnId="{EE7D4309-24C0-46A7-9B4B-32F6F58ADCAF}">
      <dgm:prSet/>
      <dgm:spPr/>
      <dgm:t>
        <a:bodyPr/>
        <a:lstStyle/>
        <a:p>
          <a:endParaRPr lang="en-US"/>
        </a:p>
      </dgm:t>
    </dgm:pt>
    <dgm:pt modelId="{D93E4E5F-6F87-4F0E-A176-7975D3C9032C}">
      <dgm:prSet/>
      <dgm:spPr/>
      <dgm:t>
        <a:bodyPr/>
        <a:lstStyle/>
        <a:p>
          <a:pPr>
            <a:lnSpc>
              <a:spcPct val="100000"/>
            </a:lnSpc>
          </a:pPr>
          <a:r>
            <a:rPr lang="en-US"/>
            <a:t>• Fraud, Waste and Abuse </a:t>
          </a:r>
        </a:p>
      </dgm:t>
    </dgm:pt>
    <dgm:pt modelId="{52353F21-3BB6-4FE2-B2B1-3CF32327D39C}" type="parTrans" cxnId="{C2AA3D3F-5968-452E-968D-2E359D495E65}">
      <dgm:prSet/>
      <dgm:spPr/>
      <dgm:t>
        <a:bodyPr/>
        <a:lstStyle/>
        <a:p>
          <a:endParaRPr lang="en-US"/>
        </a:p>
      </dgm:t>
    </dgm:pt>
    <dgm:pt modelId="{E8EC7DC1-4B07-4529-A312-902BDC7891EE}" type="sibTrans" cxnId="{C2AA3D3F-5968-452E-968D-2E359D495E65}">
      <dgm:prSet/>
      <dgm:spPr/>
      <dgm:t>
        <a:bodyPr/>
        <a:lstStyle/>
        <a:p>
          <a:endParaRPr lang="en-US"/>
        </a:p>
      </dgm:t>
    </dgm:pt>
    <dgm:pt modelId="{5F969173-1146-4D2C-9890-33025BC98A97}">
      <dgm:prSet/>
      <dgm:spPr/>
      <dgm:t>
        <a:bodyPr/>
        <a:lstStyle/>
        <a:p>
          <a:pPr>
            <a:lnSpc>
              <a:spcPct val="100000"/>
            </a:lnSpc>
          </a:pPr>
          <a:r>
            <a:rPr lang="en-US"/>
            <a:t>• Regulating Financial Arrangements </a:t>
          </a:r>
        </a:p>
      </dgm:t>
    </dgm:pt>
    <dgm:pt modelId="{E0218421-7FFA-4485-8756-AF0CDD76C936}" type="parTrans" cxnId="{2598EAA6-8332-4A48-9184-F1087332202C}">
      <dgm:prSet/>
      <dgm:spPr/>
      <dgm:t>
        <a:bodyPr/>
        <a:lstStyle/>
        <a:p>
          <a:endParaRPr lang="en-US"/>
        </a:p>
      </dgm:t>
    </dgm:pt>
    <dgm:pt modelId="{50FA17D0-8CEB-4FF0-A872-BDC88B0F3714}" type="sibTrans" cxnId="{2598EAA6-8332-4A48-9184-F1087332202C}">
      <dgm:prSet/>
      <dgm:spPr/>
      <dgm:t>
        <a:bodyPr/>
        <a:lstStyle/>
        <a:p>
          <a:endParaRPr lang="en-US"/>
        </a:p>
      </dgm:t>
    </dgm:pt>
    <dgm:pt modelId="{21263E4D-D4A3-47F9-A785-31BE33F55898}">
      <dgm:prSet/>
      <dgm:spPr/>
      <dgm:t>
        <a:bodyPr/>
        <a:lstStyle/>
        <a:p>
          <a:pPr>
            <a:lnSpc>
              <a:spcPct val="100000"/>
            </a:lnSpc>
          </a:pPr>
          <a:r>
            <a:rPr lang="en-US"/>
            <a:t>• The Anti-Kickback Statute </a:t>
          </a:r>
        </a:p>
      </dgm:t>
    </dgm:pt>
    <dgm:pt modelId="{1BE8664C-EFDA-4231-B709-0AC0423FA844}" type="parTrans" cxnId="{919BD045-81EA-41B8-9B86-DDE2D6446C87}">
      <dgm:prSet/>
      <dgm:spPr/>
      <dgm:t>
        <a:bodyPr/>
        <a:lstStyle/>
        <a:p>
          <a:endParaRPr lang="en-US"/>
        </a:p>
      </dgm:t>
    </dgm:pt>
    <dgm:pt modelId="{8929A285-4907-4020-8BD5-A95BD22D7593}" type="sibTrans" cxnId="{919BD045-81EA-41B8-9B86-DDE2D6446C87}">
      <dgm:prSet/>
      <dgm:spPr/>
      <dgm:t>
        <a:bodyPr/>
        <a:lstStyle/>
        <a:p>
          <a:endParaRPr lang="en-US"/>
        </a:p>
      </dgm:t>
    </dgm:pt>
    <dgm:pt modelId="{5BC01261-2CE5-49B3-B703-D24A64BE360F}">
      <dgm:prSet/>
      <dgm:spPr/>
      <dgm:t>
        <a:bodyPr/>
        <a:lstStyle/>
        <a:p>
          <a:pPr>
            <a:lnSpc>
              <a:spcPct val="100000"/>
            </a:lnSpc>
          </a:pPr>
          <a:r>
            <a:rPr lang="en-US"/>
            <a:t>• The Stark Law </a:t>
          </a:r>
        </a:p>
      </dgm:t>
    </dgm:pt>
    <dgm:pt modelId="{5B896BDD-CB99-4A1E-A4FC-E2D0DD2DBDEE}" type="parTrans" cxnId="{49E55FA6-0A67-4FDB-ADFD-4719712DCB0B}">
      <dgm:prSet/>
      <dgm:spPr/>
      <dgm:t>
        <a:bodyPr/>
        <a:lstStyle/>
        <a:p>
          <a:endParaRPr lang="en-US"/>
        </a:p>
      </dgm:t>
    </dgm:pt>
    <dgm:pt modelId="{EA1793E6-8CF5-47B6-8DF5-798AD847E4D5}" type="sibTrans" cxnId="{49E55FA6-0A67-4FDB-ADFD-4719712DCB0B}">
      <dgm:prSet/>
      <dgm:spPr/>
      <dgm:t>
        <a:bodyPr/>
        <a:lstStyle/>
        <a:p>
          <a:endParaRPr lang="en-US"/>
        </a:p>
      </dgm:t>
    </dgm:pt>
    <dgm:pt modelId="{E16E1097-D11A-4F2B-AA19-ADC5ED8A721D}">
      <dgm:prSet/>
      <dgm:spPr/>
      <dgm:t>
        <a:bodyPr/>
        <a:lstStyle/>
        <a:p>
          <a:pPr>
            <a:lnSpc>
              <a:spcPct val="100000"/>
            </a:lnSpc>
          </a:pPr>
          <a:r>
            <a:rPr lang="en-US"/>
            <a:t>• The False Claims Act </a:t>
          </a:r>
        </a:p>
      </dgm:t>
    </dgm:pt>
    <dgm:pt modelId="{4BBB3BAD-66DA-4A9C-8382-7F755AA2A278}" type="parTrans" cxnId="{964FA59B-6CC8-41DD-8A49-1C267B9F9B53}">
      <dgm:prSet/>
      <dgm:spPr/>
      <dgm:t>
        <a:bodyPr/>
        <a:lstStyle/>
        <a:p>
          <a:endParaRPr lang="en-US"/>
        </a:p>
      </dgm:t>
    </dgm:pt>
    <dgm:pt modelId="{7CA4F869-33AE-4F12-B7B3-0D71DAC3D62F}" type="sibTrans" cxnId="{964FA59B-6CC8-41DD-8A49-1C267B9F9B53}">
      <dgm:prSet/>
      <dgm:spPr/>
      <dgm:t>
        <a:bodyPr/>
        <a:lstStyle/>
        <a:p>
          <a:endParaRPr lang="en-US"/>
        </a:p>
      </dgm:t>
    </dgm:pt>
    <dgm:pt modelId="{1A9555A8-0859-422E-A9B6-F91C19F1F8E5}">
      <dgm:prSet/>
      <dgm:spPr/>
      <dgm:t>
        <a:bodyPr/>
        <a:lstStyle/>
        <a:p>
          <a:pPr>
            <a:lnSpc>
              <a:spcPct val="100000"/>
            </a:lnSpc>
          </a:pPr>
          <a:r>
            <a:rPr lang="en-US"/>
            <a:t>• Exclusion Screening </a:t>
          </a:r>
        </a:p>
      </dgm:t>
    </dgm:pt>
    <dgm:pt modelId="{EB58DA4C-9D11-41E6-BF3C-C0564CB419D5}" type="parTrans" cxnId="{19638D6D-E6BB-4558-85CE-9E3AD14235C7}">
      <dgm:prSet/>
      <dgm:spPr/>
      <dgm:t>
        <a:bodyPr/>
        <a:lstStyle/>
        <a:p>
          <a:endParaRPr lang="en-US"/>
        </a:p>
      </dgm:t>
    </dgm:pt>
    <dgm:pt modelId="{894AF5FD-EC6C-42AB-95A6-65B1852B1DE0}" type="sibTrans" cxnId="{19638D6D-E6BB-4558-85CE-9E3AD14235C7}">
      <dgm:prSet/>
      <dgm:spPr/>
      <dgm:t>
        <a:bodyPr/>
        <a:lstStyle/>
        <a:p>
          <a:endParaRPr lang="en-US"/>
        </a:p>
      </dgm:t>
    </dgm:pt>
    <dgm:pt modelId="{D89346B8-54EB-40D4-91C2-5A00DD9EBDBE}">
      <dgm:prSet/>
      <dgm:spPr/>
      <dgm:t>
        <a:bodyPr/>
        <a:lstStyle/>
        <a:p>
          <a:pPr>
            <a:lnSpc>
              <a:spcPct val="100000"/>
            </a:lnSpc>
          </a:pPr>
          <a:r>
            <a:rPr lang="en-US"/>
            <a:t>• Conflict of Interest </a:t>
          </a:r>
        </a:p>
      </dgm:t>
    </dgm:pt>
    <dgm:pt modelId="{83D55702-AB26-4EDD-8237-DDF259853427}" type="parTrans" cxnId="{218AE606-46BE-40B5-8B7F-2E37DA9470AF}">
      <dgm:prSet/>
      <dgm:spPr/>
      <dgm:t>
        <a:bodyPr/>
        <a:lstStyle/>
        <a:p>
          <a:endParaRPr lang="en-US"/>
        </a:p>
      </dgm:t>
    </dgm:pt>
    <dgm:pt modelId="{C0493466-2ABF-4320-8CC2-9F2F4C9FE86A}" type="sibTrans" cxnId="{218AE606-46BE-40B5-8B7F-2E37DA9470AF}">
      <dgm:prSet/>
      <dgm:spPr/>
      <dgm:t>
        <a:bodyPr/>
        <a:lstStyle/>
        <a:p>
          <a:endParaRPr lang="en-US"/>
        </a:p>
      </dgm:t>
    </dgm:pt>
    <dgm:pt modelId="{6559DBB2-1F0B-40F0-A490-905B4D7A3F92}">
      <dgm:prSet/>
      <dgm:spPr/>
      <dgm:t>
        <a:bodyPr/>
        <a:lstStyle/>
        <a:p>
          <a:pPr>
            <a:lnSpc>
              <a:spcPct val="100000"/>
            </a:lnSpc>
          </a:pPr>
          <a:r>
            <a:rPr lang="en-US"/>
            <a:t>• HIPAA </a:t>
          </a:r>
        </a:p>
      </dgm:t>
    </dgm:pt>
    <dgm:pt modelId="{55527EE5-3AC6-4F47-9DBF-BF472E8F212B}" type="parTrans" cxnId="{B93AA31E-1EFA-44BB-AE9A-38593EFEB454}">
      <dgm:prSet/>
      <dgm:spPr/>
      <dgm:t>
        <a:bodyPr/>
        <a:lstStyle/>
        <a:p>
          <a:endParaRPr lang="en-US"/>
        </a:p>
      </dgm:t>
    </dgm:pt>
    <dgm:pt modelId="{E9799FE4-C290-4D0A-986F-CA12AD67747A}" type="sibTrans" cxnId="{B93AA31E-1EFA-44BB-AE9A-38593EFEB454}">
      <dgm:prSet/>
      <dgm:spPr/>
      <dgm:t>
        <a:bodyPr/>
        <a:lstStyle/>
        <a:p>
          <a:endParaRPr lang="en-US"/>
        </a:p>
      </dgm:t>
    </dgm:pt>
    <dgm:pt modelId="{FD1288A0-E3CC-424F-BEF1-19017F894532}">
      <dgm:prSet/>
      <dgm:spPr/>
      <dgm:t>
        <a:bodyPr/>
        <a:lstStyle/>
        <a:p>
          <a:pPr>
            <a:lnSpc>
              <a:spcPct val="100000"/>
            </a:lnSpc>
          </a:pPr>
          <a:r>
            <a:rPr lang="en-US"/>
            <a:t>• Quiz &amp; Attestation </a:t>
          </a:r>
        </a:p>
      </dgm:t>
    </dgm:pt>
    <dgm:pt modelId="{96DBCE3D-4561-448C-9B98-6480CBB20FB2}" type="parTrans" cxnId="{E4BCF584-7EBF-4F30-88C4-647B86281857}">
      <dgm:prSet/>
      <dgm:spPr/>
      <dgm:t>
        <a:bodyPr/>
        <a:lstStyle/>
        <a:p>
          <a:endParaRPr lang="en-US"/>
        </a:p>
      </dgm:t>
    </dgm:pt>
    <dgm:pt modelId="{376C82B4-9B52-4E31-BD6F-5E1C5EF497E2}" type="sibTrans" cxnId="{E4BCF584-7EBF-4F30-88C4-647B86281857}">
      <dgm:prSet/>
      <dgm:spPr/>
      <dgm:t>
        <a:bodyPr/>
        <a:lstStyle/>
        <a:p>
          <a:endParaRPr lang="en-US"/>
        </a:p>
      </dgm:t>
    </dgm:pt>
    <dgm:pt modelId="{5671B749-CD96-4EEB-89B2-0D6BC9F3AD4E}" type="pres">
      <dgm:prSet presAssocID="{FDB6DCD2-2907-409B-8770-4A1957E2F9F1}" presName="root" presStyleCnt="0">
        <dgm:presLayoutVars>
          <dgm:dir/>
          <dgm:resizeHandles val="exact"/>
        </dgm:presLayoutVars>
      </dgm:prSet>
      <dgm:spPr/>
    </dgm:pt>
    <dgm:pt modelId="{5435580C-E0F3-4864-AAAF-62B93597AD4E}" type="pres">
      <dgm:prSet presAssocID="{AD783844-4A6F-4307-90AB-183BD1AF2159}" presName="compNode" presStyleCnt="0"/>
      <dgm:spPr/>
    </dgm:pt>
    <dgm:pt modelId="{532BEF02-3D17-4A72-BE6D-D7A8EBDF0066}" type="pres">
      <dgm:prSet presAssocID="{AD783844-4A6F-4307-90AB-183BD1AF2159}" presName="bgRect" presStyleLbl="bgShp" presStyleIdx="0" presStyleCnt="2"/>
      <dgm:spPr/>
    </dgm:pt>
    <dgm:pt modelId="{8945F087-4ED1-41A5-A300-53DC1D061369}" type="pres">
      <dgm:prSet presAssocID="{AD783844-4A6F-4307-90AB-183BD1AF21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380898A1-D3EE-4E8A-A008-33460A3C12DB}" type="pres">
      <dgm:prSet presAssocID="{AD783844-4A6F-4307-90AB-183BD1AF2159}" presName="spaceRect" presStyleCnt="0"/>
      <dgm:spPr/>
    </dgm:pt>
    <dgm:pt modelId="{7308A32F-D197-4495-B65B-014D1A3C7D03}" type="pres">
      <dgm:prSet presAssocID="{AD783844-4A6F-4307-90AB-183BD1AF2159}" presName="parTx" presStyleLbl="revTx" presStyleIdx="0" presStyleCnt="4">
        <dgm:presLayoutVars>
          <dgm:chMax val="0"/>
          <dgm:chPref val="0"/>
        </dgm:presLayoutVars>
      </dgm:prSet>
      <dgm:spPr/>
    </dgm:pt>
    <dgm:pt modelId="{67B15DCF-1D61-497B-81D6-4FCEE585042B}" type="pres">
      <dgm:prSet presAssocID="{AD783844-4A6F-4307-90AB-183BD1AF2159}" presName="desTx" presStyleLbl="revTx" presStyleIdx="1" presStyleCnt="4">
        <dgm:presLayoutVars/>
      </dgm:prSet>
      <dgm:spPr/>
    </dgm:pt>
    <dgm:pt modelId="{FD9F458A-D8CB-4541-B7FA-13C4F7A86CB0}" type="pres">
      <dgm:prSet presAssocID="{5FEE6774-8F4D-4B4E-B23E-7DDE3E0A80A6}" presName="sibTrans" presStyleCnt="0"/>
      <dgm:spPr/>
    </dgm:pt>
    <dgm:pt modelId="{A6087E4D-1124-4697-854A-330B1278129B}" type="pres">
      <dgm:prSet presAssocID="{2A60EE99-7139-4F3C-8FFE-EBB082A4007A}" presName="compNode" presStyleCnt="0"/>
      <dgm:spPr/>
    </dgm:pt>
    <dgm:pt modelId="{94529975-03DE-4D42-BD85-4EF67A2E84AA}" type="pres">
      <dgm:prSet presAssocID="{2A60EE99-7139-4F3C-8FFE-EBB082A4007A}" presName="bgRect" presStyleLbl="bgShp" presStyleIdx="1" presStyleCnt="2"/>
      <dgm:spPr/>
    </dgm:pt>
    <dgm:pt modelId="{49A529FA-5B00-408B-82F0-EA8A7EE60F25}" type="pres">
      <dgm:prSet presAssocID="{2A60EE99-7139-4F3C-8FFE-EBB082A40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ber"/>
        </a:ext>
      </dgm:extLst>
    </dgm:pt>
    <dgm:pt modelId="{50DF87D9-8F89-46B3-B11F-E5959E0DB14F}" type="pres">
      <dgm:prSet presAssocID="{2A60EE99-7139-4F3C-8FFE-EBB082A4007A}" presName="spaceRect" presStyleCnt="0"/>
      <dgm:spPr/>
    </dgm:pt>
    <dgm:pt modelId="{B7D1F3DA-0781-4688-84CE-A769896F12CF}" type="pres">
      <dgm:prSet presAssocID="{2A60EE99-7139-4F3C-8FFE-EBB082A4007A}" presName="parTx" presStyleLbl="revTx" presStyleIdx="2" presStyleCnt="4">
        <dgm:presLayoutVars>
          <dgm:chMax val="0"/>
          <dgm:chPref val="0"/>
        </dgm:presLayoutVars>
      </dgm:prSet>
      <dgm:spPr/>
    </dgm:pt>
    <dgm:pt modelId="{04D6A43B-DF80-4186-A4A7-819DD52A5EE8}" type="pres">
      <dgm:prSet presAssocID="{2A60EE99-7139-4F3C-8FFE-EBB082A4007A}" presName="desTx" presStyleLbl="revTx" presStyleIdx="3" presStyleCnt="4">
        <dgm:presLayoutVars/>
      </dgm:prSet>
      <dgm:spPr/>
    </dgm:pt>
  </dgm:ptLst>
  <dgm:cxnLst>
    <dgm:cxn modelId="{CBE5E305-0097-48C8-B059-6228183D70AF}" type="presOf" srcId="{FDB6DCD2-2907-409B-8770-4A1957E2F9F1}" destId="{5671B749-CD96-4EEB-89B2-0D6BC9F3AD4E}" srcOrd="0" destOrd="0" presId="urn:microsoft.com/office/officeart/2018/2/layout/IconVerticalSolidList"/>
    <dgm:cxn modelId="{15B25D06-A3B1-4E99-966D-C0119D181ABF}" type="presOf" srcId="{E16E1097-D11A-4F2B-AA19-ADC5ED8A721D}" destId="{04D6A43B-DF80-4186-A4A7-819DD52A5EE8}" srcOrd="0" destOrd="4" presId="urn:microsoft.com/office/officeart/2018/2/layout/IconVerticalSolidList"/>
    <dgm:cxn modelId="{218AE606-46BE-40B5-8B7F-2E37DA9470AF}" srcId="{2A60EE99-7139-4F3C-8FFE-EBB082A4007A}" destId="{D89346B8-54EB-40D4-91C2-5A00DD9EBDBE}" srcOrd="6" destOrd="0" parTransId="{83D55702-AB26-4EDD-8237-DDF259853427}" sibTransId="{C0493466-2ABF-4320-8CC2-9F2F4C9FE86A}"/>
    <dgm:cxn modelId="{EE7D4309-24C0-46A7-9B4B-32F6F58ADCAF}" srcId="{FDB6DCD2-2907-409B-8770-4A1957E2F9F1}" destId="{2A60EE99-7139-4F3C-8FFE-EBB082A4007A}" srcOrd="1" destOrd="0" parTransId="{10AEA226-AB05-4801-AE5E-9DE283AC39BD}" sibTransId="{96ACBB71-0615-48A6-8663-66E05CA16E24}"/>
    <dgm:cxn modelId="{B93AA31E-1EFA-44BB-AE9A-38593EFEB454}" srcId="{2A60EE99-7139-4F3C-8FFE-EBB082A4007A}" destId="{6559DBB2-1F0B-40F0-A490-905B4D7A3F92}" srcOrd="7" destOrd="0" parTransId="{55527EE5-3AC6-4F47-9DBF-BF472E8F212B}" sibTransId="{E9799FE4-C290-4D0A-986F-CA12AD67747A}"/>
    <dgm:cxn modelId="{035BB139-D079-4EC0-ACE7-7736A44F7776}" type="presOf" srcId="{5F969173-1146-4D2C-9890-33025BC98A97}" destId="{04D6A43B-DF80-4186-A4A7-819DD52A5EE8}" srcOrd="0" destOrd="1" presId="urn:microsoft.com/office/officeart/2018/2/layout/IconVerticalSolidList"/>
    <dgm:cxn modelId="{C2AA3D3F-5968-452E-968D-2E359D495E65}" srcId="{2A60EE99-7139-4F3C-8FFE-EBB082A4007A}" destId="{D93E4E5F-6F87-4F0E-A176-7975D3C9032C}" srcOrd="0" destOrd="0" parTransId="{52353F21-3BB6-4FE2-B2B1-3CF32327D39C}" sibTransId="{E8EC7DC1-4B07-4529-A312-902BDC7891EE}"/>
    <dgm:cxn modelId="{D201D43F-5C4E-4283-8C26-3D2F7F39D15A}" type="presOf" srcId="{D89346B8-54EB-40D4-91C2-5A00DD9EBDBE}" destId="{04D6A43B-DF80-4186-A4A7-819DD52A5EE8}" srcOrd="0" destOrd="6" presId="urn:microsoft.com/office/officeart/2018/2/layout/IconVerticalSolidList"/>
    <dgm:cxn modelId="{919BD045-81EA-41B8-9B86-DDE2D6446C87}" srcId="{2A60EE99-7139-4F3C-8FFE-EBB082A4007A}" destId="{21263E4D-D4A3-47F9-A785-31BE33F55898}" srcOrd="2" destOrd="0" parTransId="{1BE8664C-EFDA-4231-B709-0AC0423FA844}" sibTransId="{8929A285-4907-4020-8BD5-A95BD22D7593}"/>
    <dgm:cxn modelId="{3BF6C247-DED2-4B91-A0C5-96ED007E90F0}" type="presOf" srcId="{5BC01261-2CE5-49B3-B703-D24A64BE360F}" destId="{04D6A43B-DF80-4186-A4A7-819DD52A5EE8}" srcOrd="0" destOrd="3" presId="urn:microsoft.com/office/officeart/2018/2/layout/IconVerticalSolidList"/>
    <dgm:cxn modelId="{5AF8BA68-1283-448B-A21F-DC6F23B1B0C7}" type="presOf" srcId="{6559DBB2-1F0B-40F0-A490-905B4D7A3F92}" destId="{04D6A43B-DF80-4186-A4A7-819DD52A5EE8}" srcOrd="0" destOrd="7" presId="urn:microsoft.com/office/officeart/2018/2/layout/IconVerticalSolidList"/>
    <dgm:cxn modelId="{19638D6D-E6BB-4558-85CE-9E3AD14235C7}" srcId="{2A60EE99-7139-4F3C-8FFE-EBB082A4007A}" destId="{1A9555A8-0859-422E-A9B6-F91C19F1F8E5}" srcOrd="5" destOrd="0" parTransId="{EB58DA4C-9D11-41E6-BF3C-C0564CB419D5}" sibTransId="{894AF5FD-EC6C-42AB-95A6-65B1852B1DE0}"/>
    <dgm:cxn modelId="{B2D2E052-5E91-4B3C-BC76-CD75D46918D0}" srcId="{FDB6DCD2-2907-409B-8770-4A1957E2F9F1}" destId="{AD783844-4A6F-4307-90AB-183BD1AF2159}" srcOrd="0" destOrd="0" parTransId="{72EC3CC1-29E6-4775-8C35-F52CC7AD7DDF}" sibTransId="{5FEE6774-8F4D-4B4E-B23E-7DDE3E0A80A6}"/>
    <dgm:cxn modelId="{8C711080-670A-4DFD-8638-8717DD702009}" type="presOf" srcId="{FD1288A0-E3CC-424F-BEF1-19017F894532}" destId="{04D6A43B-DF80-4186-A4A7-819DD52A5EE8}" srcOrd="0" destOrd="8" presId="urn:microsoft.com/office/officeart/2018/2/layout/IconVerticalSolidList"/>
    <dgm:cxn modelId="{E4BCF584-7EBF-4F30-88C4-647B86281857}" srcId="{2A60EE99-7139-4F3C-8FFE-EBB082A4007A}" destId="{FD1288A0-E3CC-424F-BEF1-19017F894532}" srcOrd="8" destOrd="0" parTransId="{96DBCE3D-4561-448C-9B98-6480CBB20FB2}" sibTransId="{376C82B4-9B52-4E31-BD6F-5E1C5EF497E2}"/>
    <dgm:cxn modelId="{964FA59B-6CC8-41DD-8A49-1C267B9F9B53}" srcId="{2A60EE99-7139-4F3C-8FFE-EBB082A4007A}" destId="{E16E1097-D11A-4F2B-AA19-ADC5ED8A721D}" srcOrd="4" destOrd="0" parTransId="{4BBB3BAD-66DA-4A9C-8382-7F755AA2A278}" sibTransId="{7CA4F869-33AE-4F12-B7B3-0D71DAC3D62F}"/>
    <dgm:cxn modelId="{1F2FD19D-5DD3-44AE-8211-CDCDF44FC022}" type="presOf" srcId="{E4AF6881-1559-46F5-8F64-79199A26A561}" destId="{67B15DCF-1D61-497B-81D6-4FCEE585042B}" srcOrd="0" destOrd="0" presId="urn:microsoft.com/office/officeart/2018/2/layout/IconVerticalSolidList"/>
    <dgm:cxn modelId="{903BD89E-EAE9-4AD6-813F-03DFD1EFA0CE}" srcId="{AD783844-4A6F-4307-90AB-183BD1AF2159}" destId="{E4AF6881-1559-46F5-8F64-79199A26A561}" srcOrd="0" destOrd="0" parTransId="{0E17480D-53E5-48D1-AA75-FDD09AEB9B16}" sibTransId="{8F0F2EDB-7F1E-4CAF-8F51-09BCBD0D07F9}"/>
    <dgm:cxn modelId="{49E55FA6-0A67-4FDB-ADFD-4719712DCB0B}" srcId="{2A60EE99-7139-4F3C-8FFE-EBB082A4007A}" destId="{5BC01261-2CE5-49B3-B703-D24A64BE360F}" srcOrd="3" destOrd="0" parTransId="{5B896BDD-CB99-4A1E-A4FC-E2D0DD2DBDEE}" sibTransId="{EA1793E6-8CF5-47B6-8DF5-798AD847E4D5}"/>
    <dgm:cxn modelId="{2598EAA6-8332-4A48-9184-F1087332202C}" srcId="{2A60EE99-7139-4F3C-8FFE-EBB082A4007A}" destId="{5F969173-1146-4D2C-9890-33025BC98A97}" srcOrd="1" destOrd="0" parTransId="{E0218421-7FFA-4485-8756-AF0CDD76C936}" sibTransId="{50FA17D0-8CEB-4FF0-A872-BDC88B0F3714}"/>
    <dgm:cxn modelId="{22748AB5-7DA3-4F84-B50F-296B41557548}" type="presOf" srcId="{2A60EE99-7139-4F3C-8FFE-EBB082A4007A}" destId="{B7D1F3DA-0781-4688-84CE-A769896F12CF}" srcOrd="0" destOrd="0" presId="urn:microsoft.com/office/officeart/2018/2/layout/IconVerticalSolidList"/>
    <dgm:cxn modelId="{3B38BAC2-5214-4628-9090-5343691BAFA1}" type="presOf" srcId="{1A9555A8-0859-422E-A9B6-F91C19F1F8E5}" destId="{04D6A43B-DF80-4186-A4A7-819DD52A5EE8}" srcOrd="0" destOrd="5" presId="urn:microsoft.com/office/officeart/2018/2/layout/IconVerticalSolidList"/>
    <dgm:cxn modelId="{91B194D2-891F-46F1-AAD2-AD4406129682}" type="presOf" srcId="{D93E4E5F-6F87-4F0E-A176-7975D3C9032C}" destId="{04D6A43B-DF80-4186-A4A7-819DD52A5EE8}" srcOrd="0" destOrd="0" presId="urn:microsoft.com/office/officeart/2018/2/layout/IconVerticalSolidList"/>
    <dgm:cxn modelId="{5DB07CF2-7C12-4786-ACED-3F492E7FFE08}" type="presOf" srcId="{AD783844-4A6F-4307-90AB-183BD1AF2159}" destId="{7308A32F-D197-4495-B65B-014D1A3C7D03}" srcOrd="0" destOrd="0" presId="urn:microsoft.com/office/officeart/2018/2/layout/IconVerticalSolidList"/>
    <dgm:cxn modelId="{AF9B67F6-32E8-4823-A3B4-11AB9DC1F47E}" type="presOf" srcId="{21263E4D-D4A3-47F9-A785-31BE33F55898}" destId="{04D6A43B-DF80-4186-A4A7-819DD52A5EE8}" srcOrd="0" destOrd="2" presId="urn:microsoft.com/office/officeart/2018/2/layout/IconVerticalSolidList"/>
    <dgm:cxn modelId="{73361A45-E4CB-4E97-A1B3-2721127ECC03}" type="presParOf" srcId="{5671B749-CD96-4EEB-89B2-0D6BC9F3AD4E}" destId="{5435580C-E0F3-4864-AAAF-62B93597AD4E}" srcOrd="0" destOrd="0" presId="urn:microsoft.com/office/officeart/2018/2/layout/IconVerticalSolidList"/>
    <dgm:cxn modelId="{3CDADC52-FFE0-4B7F-A539-C022610F54BC}" type="presParOf" srcId="{5435580C-E0F3-4864-AAAF-62B93597AD4E}" destId="{532BEF02-3D17-4A72-BE6D-D7A8EBDF0066}" srcOrd="0" destOrd="0" presId="urn:microsoft.com/office/officeart/2018/2/layout/IconVerticalSolidList"/>
    <dgm:cxn modelId="{95AAB11C-17ED-4C96-AB96-7A8E3621EDAB}" type="presParOf" srcId="{5435580C-E0F3-4864-AAAF-62B93597AD4E}" destId="{8945F087-4ED1-41A5-A300-53DC1D061369}" srcOrd="1" destOrd="0" presId="urn:microsoft.com/office/officeart/2018/2/layout/IconVerticalSolidList"/>
    <dgm:cxn modelId="{4BA6CD85-CA04-4D5F-954D-67A138F31056}" type="presParOf" srcId="{5435580C-E0F3-4864-AAAF-62B93597AD4E}" destId="{380898A1-D3EE-4E8A-A008-33460A3C12DB}" srcOrd="2" destOrd="0" presId="urn:microsoft.com/office/officeart/2018/2/layout/IconVerticalSolidList"/>
    <dgm:cxn modelId="{1A91FA92-A8AE-4BFB-AF7E-96F47CE8643A}" type="presParOf" srcId="{5435580C-E0F3-4864-AAAF-62B93597AD4E}" destId="{7308A32F-D197-4495-B65B-014D1A3C7D03}" srcOrd="3" destOrd="0" presId="urn:microsoft.com/office/officeart/2018/2/layout/IconVerticalSolidList"/>
    <dgm:cxn modelId="{B77CD65C-5053-4A89-9DE0-3ADA0EB46572}" type="presParOf" srcId="{5435580C-E0F3-4864-AAAF-62B93597AD4E}" destId="{67B15DCF-1D61-497B-81D6-4FCEE585042B}" srcOrd="4" destOrd="0" presId="urn:microsoft.com/office/officeart/2018/2/layout/IconVerticalSolidList"/>
    <dgm:cxn modelId="{0A4F1AC8-2666-4D4A-8B7F-3C5D1C40ABA4}" type="presParOf" srcId="{5671B749-CD96-4EEB-89B2-0D6BC9F3AD4E}" destId="{FD9F458A-D8CB-4541-B7FA-13C4F7A86CB0}" srcOrd="1" destOrd="0" presId="urn:microsoft.com/office/officeart/2018/2/layout/IconVerticalSolidList"/>
    <dgm:cxn modelId="{B318B3D7-B8A4-4DE6-827C-DF269C48DCCD}" type="presParOf" srcId="{5671B749-CD96-4EEB-89B2-0D6BC9F3AD4E}" destId="{A6087E4D-1124-4697-854A-330B1278129B}" srcOrd="2" destOrd="0" presId="urn:microsoft.com/office/officeart/2018/2/layout/IconVerticalSolidList"/>
    <dgm:cxn modelId="{66D85B6E-A775-41C1-A550-4163D84587A0}" type="presParOf" srcId="{A6087E4D-1124-4697-854A-330B1278129B}" destId="{94529975-03DE-4D42-BD85-4EF67A2E84AA}" srcOrd="0" destOrd="0" presId="urn:microsoft.com/office/officeart/2018/2/layout/IconVerticalSolidList"/>
    <dgm:cxn modelId="{169A1E92-B8F2-4229-BF93-1184C7203844}" type="presParOf" srcId="{A6087E4D-1124-4697-854A-330B1278129B}" destId="{49A529FA-5B00-408B-82F0-EA8A7EE60F25}" srcOrd="1" destOrd="0" presId="urn:microsoft.com/office/officeart/2018/2/layout/IconVerticalSolidList"/>
    <dgm:cxn modelId="{E0C1EF90-1102-44B9-8A14-9ECEE3CAC123}" type="presParOf" srcId="{A6087E4D-1124-4697-854A-330B1278129B}" destId="{50DF87D9-8F89-46B3-B11F-E5959E0DB14F}" srcOrd="2" destOrd="0" presId="urn:microsoft.com/office/officeart/2018/2/layout/IconVerticalSolidList"/>
    <dgm:cxn modelId="{1F23597F-9FC0-4B40-ACD0-6971E0F45B07}" type="presParOf" srcId="{A6087E4D-1124-4697-854A-330B1278129B}" destId="{B7D1F3DA-0781-4688-84CE-A769896F12CF}" srcOrd="3" destOrd="0" presId="urn:microsoft.com/office/officeart/2018/2/layout/IconVerticalSolidList"/>
    <dgm:cxn modelId="{458C2108-3B12-4B3B-86F5-B242AEB03C97}" type="presParOf" srcId="{A6087E4D-1124-4697-854A-330B1278129B}" destId="{04D6A43B-DF80-4186-A4A7-819DD52A5EE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Monitoring and Auditing</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dgm:spPr/>
      <dgm:t>
        <a:bodyPr/>
        <a:lstStyle/>
        <a:p>
          <a:pPr algn="l"/>
          <a:r>
            <a:rPr lang="en-US" sz="2500" dirty="0"/>
            <a:t>The Office of Corporate Compliance develops annual monitoring and auditing plans base on a compliance risk assessment that considers:</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r>
            <a:rPr lang="en-US" sz="2000" dirty="0"/>
            <a:t>Identified areas of compliance concern for ECMCC, specifically, and for the healthcare industry generally</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F3B2A9B7-5522-4408-ADD0-09DC0CC2B51F}">
      <dgm:prSet custT="1"/>
      <dgm:spPr/>
      <dgm:t>
        <a:bodyPr/>
        <a:lstStyle/>
        <a:p>
          <a:pPr algn="l"/>
          <a:r>
            <a:rPr lang="en-US" sz="2000" dirty="0"/>
            <a:t>Regulatory guidance, such as the annual OIG and OMIG Work Plan</a:t>
          </a:r>
        </a:p>
      </dgm:t>
    </dgm:pt>
    <dgm:pt modelId="{D1222A8A-537B-48BC-A650-FEF0971F13AB}" type="parTrans" cxnId="{A0D7C26A-91FC-4B1B-B8BA-8FB87F668B42}">
      <dgm:prSet/>
      <dgm:spPr/>
      <dgm:t>
        <a:bodyPr/>
        <a:lstStyle/>
        <a:p>
          <a:endParaRPr lang="en-US"/>
        </a:p>
      </dgm:t>
    </dgm:pt>
    <dgm:pt modelId="{49BD76FB-9B61-4A93-89B0-C3E78969D8F0}" type="sibTrans" cxnId="{A0D7C26A-91FC-4B1B-B8BA-8FB87F668B42}">
      <dgm:prSet/>
      <dgm:spPr/>
      <dgm:t>
        <a:bodyPr/>
        <a:lstStyle/>
        <a:p>
          <a:endParaRPr lang="en-US"/>
        </a:p>
      </dgm:t>
    </dgm:pt>
    <dgm:pt modelId="{94518762-8E77-48CC-90A4-EC7217CBBD5C}">
      <dgm:prSet/>
      <dgm:spPr/>
      <dgm:t>
        <a:bodyPr/>
        <a:lstStyle/>
        <a:p>
          <a:pPr algn="l"/>
          <a:r>
            <a:rPr lang="en-US" sz="2500" dirty="0"/>
            <a:t>The Office of Corporate Compliance partners with many departments across the organization to ensure that we are documenting, coding and billing appropriately and accurately.</a:t>
          </a:r>
        </a:p>
      </dgm:t>
    </dgm:pt>
    <dgm:pt modelId="{0F5049E0-61AE-43CF-9AB5-5E7A79A25036}" type="parTrans" cxnId="{08D58771-1CC2-4F58-A3E3-6531B689CD81}">
      <dgm:prSet/>
      <dgm:spPr/>
      <dgm:t>
        <a:bodyPr/>
        <a:lstStyle/>
        <a:p>
          <a:endParaRPr lang="en-US"/>
        </a:p>
      </dgm:t>
    </dgm:pt>
    <dgm:pt modelId="{DA932AE2-2510-45D7-B85B-FC3073503DC5}" type="sibTrans" cxnId="{08D58771-1CC2-4F58-A3E3-6531B689CD81}">
      <dgm:prSet/>
      <dgm:spPr/>
      <dgm:t>
        <a:bodyPr/>
        <a:lstStyle/>
        <a:p>
          <a:endParaRPr lang="en-US"/>
        </a:p>
      </dgm:t>
    </dgm:pt>
    <dgm:pt modelId="{8D74BE0F-3468-4C14-BBA5-C842B86F748B}">
      <dgm:prSet/>
      <dgm:spPr/>
      <dgm:t>
        <a:bodyPr/>
        <a:lstStyle/>
        <a:p>
          <a:pPr algn="l"/>
          <a:r>
            <a:rPr lang="en-US" sz="2500" dirty="0"/>
            <a:t>The Office of Corporate Compliance conducts annual reviews of its compliance program to determine its effectiveness, and whether any revision of corrective action is required.</a:t>
          </a:r>
        </a:p>
      </dgm:t>
    </dgm:pt>
    <dgm:pt modelId="{FB80BBC7-AF38-4893-8359-2B0DD8384BB0}" type="parTrans" cxnId="{B86FBE55-A06F-43AB-B941-169D0986AE8C}">
      <dgm:prSet/>
      <dgm:spPr/>
      <dgm:t>
        <a:bodyPr/>
        <a:lstStyle/>
        <a:p>
          <a:endParaRPr lang="en-US"/>
        </a:p>
      </dgm:t>
    </dgm:pt>
    <dgm:pt modelId="{DA1D2D23-87B4-4F74-8903-09D12AC5AE1A}" type="sibTrans" cxnId="{B86FBE55-A06F-43AB-B941-169D0986AE8C}">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Y="79364">
        <dgm:presLayoutVars>
          <dgm:chMax val="0"/>
          <dgm:bulletEnabled val="1"/>
        </dgm:presLayoutVars>
      </dgm:prSet>
      <dgm:spPr/>
    </dgm:pt>
    <dgm:pt modelId="{DF6E2436-73D2-4D79-863E-067B74FD4A31}" type="pres">
      <dgm:prSet presAssocID="{20A3F22D-1468-451F-80BF-3E4AC4F73045}" presName="childText" presStyleLbl="revTx" presStyleIdx="0" presStyleCnt="1">
        <dgm:presLayoutVars>
          <dgm:bulletEnabled val="1"/>
        </dgm:presLayoutVars>
      </dgm:prSet>
      <dgm:spPr/>
    </dgm:pt>
  </dgm:ptLst>
  <dgm:cxnLst>
    <dgm:cxn modelId="{079C9D26-3146-4C01-98BC-31897C095982}" type="presOf" srcId="{F3B2A9B7-5522-4408-ADD0-09DC0CC2B51F}" destId="{DF6E2436-73D2-4D79-863E-067B74FD4A31}" srcOrd="0" destOrd="2" presId="urn:microsoft.com/office/officeart/2005/8/layout/vList2"/>
    <dgm:cxn modelId="{37BD1A32-38FE-42BE-A55D-924A5044CFDB}" type="presOf" srcId="{20A3F22D-1468-451F-80BF-3E4AC4F73045}" destId="{A970FBBD-5FA8-4EA9-A06B-29C7885B9F3C}" srcOrd="0" destOrd="0" presId="urn:microsoft.com/office/officeart/2005/8/layout/vList2"/>
    <dgm:cxn modelId="{F5CB6563-AA3F-44C6-8FCB-2FAD5655A9DE}" type="presOf" srcId="{8D74BE0F-3468-4C14-BBA5-C842B86F748B}" destId="{DF6E2436-73D2-4D79-863E-067B74FD4A31}" srcOrd="0" destOrd="3"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A0D7C26A-91FC-4B1B-B8BA-8FB87F668B42}" srcId="{69F6CD20-A1F1-419D-8D46-544641F55647}" destId="{F3B2A9B7-5522-4408-ADD0-09DC0CC2B51F}" srcOrd="1" destOrd="0" parTransId="{D1222A8A-537B-48BC-A650-FEF0971F13AB}" sibTransId="{49BD76FB-9B61-4A93-89B0-C3E78969D8F0}"/>
    <dgm:cxn modelId="{08D58771-1CC2-4F58-A3E3-6531B689CD81}" srcId="{20A3F22D-1468-451F-80BF-3E4AC4F73045}" destId="{94518762-8E77-48CC-90A4-EC7217CBBD5C}" srcOrd="2" destOrd="0" parTransId="{0F5049E0-61AE-43CF-9AB5-5E7A79A25036}" sibTransId="{DA932AE2-2510-45D7-B85B-FC3073503DC5}"/>
    <dgm:cxn modelId="{B86FBE55-A06F-43AB-B941-169D0986AE8C}" srcId="{20A3F22D-1468-451F-80BF-3E4AC4F73045}" destId="{8D74BE0F-3468-4C14-BBA5-C842B86F748B}" srcOrd="1" destOrd="0" parTransId="{FB80BBC7-AF38-4893-8359-2B0DD8384BB0}" sibTransId="{DA1D2D23-87B4-4F74-8903-09D12AC5AE1A}"/>
    <dgm:cxn modelId="{306A6089-5EF8-4BB3-89FD-DEA32B6499F8}" type="presOf" srcId="{8B6F7338-8DC3-4616-8DDE-411BA8E29743}" destId="{DF6E2436-73D2-4D79-863E-067B74FD4A31}" srcOrd="0" destOrd="1" presId="urn:microsoft.com/office/officeart/2005/8/layout/vList2"/>
    <dgm:cxn modelId="{65A0848D-591E-403F-9F97-47B2A7515939}" srcId="{69F6CD20-A1F1-419D-8D46-544641F55647}"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F5A6BFC8-83B7-43A3-9F71-C6961B454017}" type="presOf" srcId="{69F6CD20-A1F1-419D-8D46-544641F55647}" destId="{DF6E2436-73D2-4D79-863E-067B74FD4A31}" srcOrd="0" destOrd="0" presId="urn:microsoft.com/office/officeart/2005/8/layout/vList2"/>
    <dgm:cxn modelId="{9A867FD1-5607-4AD0-930B-B910F07DC840}" type="presOf" srcId="{94518762-8E77-48CC-90A4-EC7217CBBD5C}" destId="{DF6E2436-73D2-4D79-863E-067B74FD4A31}" srcOrd="0" destOrd="4"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Disciplinary Standards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dgm:spPr/>
      <dgm:t>
        <a:bodyPr/>
        <a:lstStyle/>
        <a:p>
          <a:pPr algn="l">
            <a:lnSpc>
              <a:spcPct val="150000"/>
            </a:lnSpc>
          </a:pPr>
          <a:r>
            <a:rPr lang="en-US" sz="2500" dirty="0"/>
            <a:t>ECMCC has published system-wide compliance disciplinary standards</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lnSpc>
              <a:spcPct val="150000"/>
            </a:lnSpc>
          </a:pPr>
          <a:r>
            <a:rPr lang="en-US" sz="2000" dirty="0"/>
            <a:t>All individuals within the ECMCC system, regardless of position, are subject to ECMCC’s disciplinary standards</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8D74BE0F-3468-4C14-BBA5-C842B86F748B}">
      <dgm:prSet/>
      <dgm:spPr/>
      <dgm:t>
        <a:bodyPr/>
        <a:lstStyle/>
        <a:p>
          <a:pPr algn="l">
            <a:lnSpc>
              <a:spcPct val="150000"/>
            </a:lnSpc>
          </a:pPr>
          <a:r>
            <a:rPr lang="en-US" sz="2500" b="1" dirty="0">
              <a:solidFill>
                <a:srgbClr val="FF0000"/>
              </a:solidFill>
            </a:rPr>
            <a:t>Disciplinary standards with respect to vendors </a:t>
          </a:r>
          <a:r>
            <a:rPr lang="en-US" sz="2500" dirty="0"/>
            <a:t>may include measures up to and including reassignment or vendor personnel or </a:t>
          </a:r>
          <a:r>
            <a:rPr lang="en-US" sz="2500" b="1" dirty="0">
              <a:solidFill>
                <a:srgbClr val="FF0000"/>
              </a:solidFill>
            </a:rPr>
            <a:t>suspension or termination </a:t>
          </a:r>
          <a:r>
            <a:rPr lang="en-US" sz="2500" dirty="0"/>
            <a:t>of contract.</a:t>
          </a:r>
        </a:p>
      </dgm:t>
    </dgm:pt>
    <dgm:pt modelId="{FB80BBC7-AF38-4893-8359-2B0DD8384BB0}" type="parTrans" cxnId="{B86FBE55-A06F-43AB-B941-169D0986AE8C}">
      <dgm:prSet/>
      <dgm:spPr/>
      <dgm:t>
        <a:bodyPr/>
        <a:lstStyle/>
        <a:p>
          <a:endParaRPr lang="en-US"/>
        </a:p>
      </dgm:t>
    </dgm:pt>
    <dgm:pt modelId="{DA1D2D23-87B4-4F74-8903-09D12AC5AE1A}" type="sibTrans" cxnId="{B86FBE55-A06F-43AB-B941-169D0986AE8C}">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Y="198491" custLinFactNeighborY="-40923">
        <dgm:presLayoutVars>
          <dgm:chMax val="0"/>
          <dgm:bulletEnabled val="1"/>
        </dgm:presLayoutVars>
      </dgm:prSet>
      <dgm:spPr/>
    </dgm:pt>
    <dgm:pt modelId="{DF6E2436-73D2-4D79-863E-067B74FD4A31}" type="pres">
      <dgm:prSet presAssocID="{20A3F22D-1468-451F-80BF-3E4AC4F73045}" presName="childText" presStyleLbl="revTx" presStyleIdx="0" presStyleCnt="1" custScaleY="142058">
        <dgm:presLayoutVars>
          <dgm:bulletEnabled val="1"/>
        </dgm:presLayoutVars>
      </dgm:prSet>
      <dgm:spPr/>
    </dgm:pt>
  </dgm:ptLst>
  <dgm:cxnLst>
    <dgm:cxn modelId="{37BD1A32-38FE-42BE-A55D-924A5044CFDB}" type="presOf" srcId="{20A3F22D-1468-451F-80BF-3E4AC4F73045}" destId="{A970FBBD-5FA8-4EA9-A06B-29C7885B9F3C}" srcOrd="0" destOrd="0" presId="urn:microsoft.com/office/officeart/2005/8/layout/vList2"/>
    <dgm:cxn modelId="{F5CB6563-AA3F-44C6-8FCB-2FAD5655A9DE}" type="presOf" srcId="{8D74BE0F-3468-4C14-BBA5-C842B86F748B}" destId="{DF6E2436-73D2-4D79-863E-067B74FD4A31}" srcOrd="0" destOrd="2"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B86FBE55-A06F-43AB-B941-169D0986AE8C}" srcId="{69F6CD20-A1F1-419D-8D46-544641F55647}" destId="{8D74BE0F-3468-4C14-BBA5-C842B86F748B}" srcOrd="1" destOrd="0" parTransId="{FB80BBC7-AF38-4893-8359-2B0DD8384BB0}" sibTransId="{DA1D2D23-87B4-4F74-8903-09D12AC5AE1A}"/>
    <dgm:cxn modelId="{306A6089-5EF8-4BB3-89FD-DEA32B6499F8}" type="presOf" srcId="{8B6F7338-8DC3-4616-8DDE-411BA8E29743}" destId="{DF6E2436-73D2-4D79-863E-067B74FD4A31}" srcOrd="0" destOrd="1" presId="urn:microsoft.com/office/officeart/2005/8/layout/vList2"/>
    <dgm:cxn modelId="{65A0848D-591E-403F-9F97-47B2A7515939}" srcId="{69F6CD20-A1F1-419D-8D46-544641F55647}"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Communicating with the Office of Corporate Compliance</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gn="l">
            <a:lnSpc>
              <a:spcPct val="90000"/>
            </a:lnSpc>
            <a:buNone/>
          </a:pPr>
          <a:r>
            <a:rPr lang="en-US" sz="1600" dirty="0"/>
            <a:t>ECMCC provides multiple lines of communication to the Office of Corporate Compliance to ensure that all employees and vendors are aware of and feel comfortable raising questions or reporting concerns regarding possible violations of the Code of Ethical Conduct, policies and procedures, or any applicable law, regulation or administrative rule</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lnSpc>
              <a:spcPct val="150000"/>
            </a:lnSpc>
          </a:pPr>
          <a:r>
            <a:rPr lang="en-US" sz="1200" dirty="0"/>
            <a:t>Your contract with ECMCC, ECMCC’s Code of Ethical Conduct, or any ECMCC policies and procedures applicable to your contract</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291649C1-CE19-47BF-AF62-4D52B48F921E}">
      <dgm:prSet custT="1"/>
      <dgm:spPr/>
      <dgm:t>
        <a:bodyPr/>
        <a:lstStyle/>
        <a:p>
          <a:pPr algn="l">
            <a:lnSpc>
              <a:spcPct val="150000"/>
            </a:lnSpc>
          </a:pPr>
          <a:r>
            <a:rPr lang="en-US" sz="1200" dirty="0"/>
            <a:t>Criminal, civil or administrative laws</a:t>
          </a:r>
        </a:p>
      </dgm:t>
    </dgm:pt>
    <dgm:pt modelId="{18FFD534-A2A1-4AA1-B713-171AAB90CE2A}" type="sibTrans" cxnId="{53EF59AE-CFDE-4F8F-89C4-DDA851989194}">
      <dgm:prSet/>
      <dgm:spPr/>
      <dgm:t>
        <a:bodyPr/>
        <a:lstStyle/>
        <a:p>
          <a:endParaRPr lang="en-US"/>
        </a:p>
      </dgm:t>
    </dgm:pt>
    <dgm:pt modelId="{CB038D6D-FCA0-4608-A31C-783296E2B37E}" type="parTrans" cxnId="{53EF59AE-CFDE-4F8F-89C4-DDA851989194}">
      <dgm:prSet/>
      <dgm:spPr/>
      <dgm:t>
        <a:bodyPr/>
        <a:lstStyle/>
        <a:p>
          <a:endParaRPr lang="en-US"/>
        </a:p>
      </dgm:t>
    </dgm:pt>
    <dgm:pt modelId="{FC2ED915-F954-448C-903C-596ECAA384E9}">
      <dgm:prSet custT="1"/>
      <dgm:spPr/>
      <dgm:t>
        <a:bodyPr/>
        <a:lstStyle/>
        <a:p>
          <a:pPr algn="l">
            <a:lnSpc>
              <a:spcPct val="150000"/>
            </a:lnSpc>
          </a:pPr>
          <a:r>
            <a:rPr lang="en-US" sz="1200" dirty="0"/>
            <a:t>The rules governing participation in any federal or state healthcare program</a:t>
          </a:r>
        </a:p>
      </dgm:t>
    </dgm:pt>
    <dgm:pt modelId="{659AA983-1D55-4841-97CB-7D6A0308CCFD}" type="sibTrans" cxnId="{C3F441EE-7F70-4540-9587-A43587B7ED06}">
      <dgm:prSet/>
      <dgm:spPr/>
      <dgm:t>
        <a:bodyPr/>
        <a:lstStyle/>
        <a:p>
          <a:endParaRPr lang="en-US"/>
        </a:p>
      </dgm:t>
    </dgm:pt>
    <dgm:pt modelId="{AE4A1CC3-CE7E-4338-8057-B61414D258E8}" type="parTrans" cxnId="{C3F441EE-7F70-4540-9587-A43587B7ED06}">
      <dgm:prSet/>
      <dgm:spPr/>
      <dgm:t>
        <a:bodyPr/>
        <a:lstStyle/>
        <a:p>
          <a:endParaRPr lang="en-US"/>
        </a:p>
      </dgm:t>
    </dgm:pt>
    <dgm:pt modelId="{BC68BE8D-6458-41AF-9B46-E446A7C84D8F}">
      <dgm:prSet custT="1"/>
      <dgm:spPr/>
      <dgm:t>
        <a:bodyPr/>
        <a:lstStyle/>
        <a:p>
          <a:pPr algn="l">
            <a:lnSpc>
              <a:spcPct val="90000"/>
            </a:lnSpc>
            <a:buFont typeface="Arial" panose="020B0604020202020204" pitchFamily="34" charset="0"/>
            <a:buChar char="•"/>
          </a:pPr>
          <a:r>
            <a:rPr lang="en-US" sz="1600" dirty="0"/>
            <a:t>It is critical that you immediately notify your supervisor or the Compliance Officer if you believe that there has been a potential violation of:</a:t>
          </a:r>
        </a:p>
      </dgm:t>
    </dgm:pt>
    <dgm:pt modelId="{4632FE3D-7054-486A-8D1F-51EE34E00480}" type="parTrans" cxnId="{CB78CDD9-765C-405B-B925-E5C4F764928D}">
      <dgm:prSet/>
      <dgm:spPr/>
      <dgm:t>
        <a:bodyPr/>
        <a:lstStyle/>
        <a:p>
          <a:endParaRPr lang="en-US"/>
        </a:p>
      </dgm:t>
    </dgm:pt>
    <dgm:pt modelId="{1F6C211E-D5C2-4E30-ACC2-4A321B424F35}" type="sibTrans" cxnId="{CB78CDD9-765C-405B-B925-E5C4F764928D}">
      <dgm:prSet/>
      <dgm:spPr/>
      <dgm:t>
        <a:bodyPr/>
        <a:lstStyle/>
        <a:p>
          <a:endParaRPr lang="en-US"/>
        </a:p>
      </dgm:t>
    </dgm:pt>
    <dgm:pt modelId="{561864D9-7F77-41A9-89C7-EBBC9996C0A5}">
      <dgm:prSet custT="1"/>
      <dgm:spPr/>
      <dgm:t>
        <a:bodyPr/>
        <a:lstStyle/>
        <a:p>
          <a:pPr algn="l">
            <a:lnSpc>
              <a:spcPct val="150000"/>
            </a:lnSpc>
          </a:pPr>
          <a:r>
            <a:rPr lang="en-US" sz="1600" b="0" dirty="0">
              <a:solidFill>
                <a:schemeClr val="tx1"/>
              </a:solidFill>
            </a:rPr>
            <a:t>The Office of Corporate Compliance can be reached at 716-898-6439</a:t>
          </a:r>
          <a:r>
            <a:rPr lang="en-US" sz="1600" b="0" dirty="0"/>
            <a:t>.</a:t>
          </a:r>
        </a:p>
      </dgm:t>
    </dgm:pt>
    <dgm:pt modelId="{EDD13FFB-D3B4-463B-AC71-5E2828E7D8E5}" type="parTrans" cxnId="{8FE27BF5-15EE-4BD8-A099-E521A75C9C4C}">
      <dgm:prSet/>
      <dgm:spPr/>
      <dgm:t>
        <a:bodyPr/>
        <a:lstStyle/>
        <a:p>
          <a:endParaRPr lang="en-US"/>
        </a:p>
      </dgm:t>
    </dgm:pt>
    <dgm:pt modelId="{4D6A2642-5D51-4296-908E-39D006C471D3}" type="sibTrans" cxnId="{8FE27BF5-15EE-4BD8-A099-E521A75C9C4C}">
      <dgm:prSet/>
      <dgm:spPr/>
      <dgm:t>
        <a:bodyPr/>
        <a:lstStyle/>
        <a:p>
          <a:endParaRPr lang="en-US"/>
        </a:p>
      </dgm:t>
    </dgm:pt>
    <dgm:pt modelId="{5D1166AA-206C-42BF-9606-17972C6D9BC4}">
      <dgm:prSet custT="1"/>
      <dgm:spPr/>
      <dgm:t>
        <a:bodyPr/>
        <a:lstStyle/>
        <a:p>
          <a:pPr algn="l">
            <a:lnSpc>
              <a:spcPct val="150000"/>
            </a:lnSpc>
          </a:pPr>
          <a:r>
            <a:rPr lang="en-US" sz="1600" b="0" dirty="0"/>
            <a:t>Confidential Compliance &amp; HIPAA Anonymous Hotline at </a:t>
          </a:r>
          <a:r>
            <a:rPr lang="en-US" sz="1600" b="1" dirty="0">
              <a:solidFill>
                <a:srgbClr val="FF0000"/>
              </a:solidFill>
            </a:rPr>
            <a:t>855-222-0758</a:t>
          </a:r>
          <a:r>
            <a:rPr lang="en-US" sz="1600" b="0" dirty="0"/>
            <a:t> available 24 hours a day, seven days a week.</a:t>
          </a:r>
        </a:p>
      </dgm:t>
    </dgm:pt>
    <dgm:pt modelId="{B1760642-8180-42E7-B3DF-1B792BDC053E}" type="parTrans" cxnId="{1EDFD0C8-757A-42E7-8D93-3F522774C888}">
      <dgm:prSet/>
      <dgm:spPr/>
      <dgm:t>
        <a:bodyPr/>
        <a:lstStyle/>
        <a:p>
          <a:endParaRPr lang="en-US"/>
        </a:p>
      </dgm:t>
    </dgm:pt>
    <dgm:pt modelId="{759C52D3-A274-4319-A364-A112FADC3814}" type="sibTrans" cxnId="{1EDFD0C8-757A-42E7-8D93-3F522774C888}">
      <dgm:prSet/>
      <dgm:spPr/>
      <dgm:t>
        <a:bodyPr/>
        <a:lstStyle/>
        <a:p>
          <a:endParaRPr lang="en-US"/>
        </a:p>
      </dgm:t>
    </dgm:pt>
    <dgm:pt modelId="{E42D973A-E5D4-47B6-9338-1F260035608A}">
      <dgm:prSet custT="1"/>
      <dgm:spPr/>
      <dgm:t>
        <a:bodyPr/>
        <a:lstStyle/>
        <a:p>
          <a:pPr algn="l">
            <a:lnSpc>
              <a:spcPct val="150000"/>
            </a:lnSpc>
          </a:pPr>
          <a:r>
            <a:rPr lang="en-US" sz="1600" b="0" dirty="0"/>
            <a:t>The Office of Corporate Compliance will make a good-faith investigation into reports about ECMCC, whether received through the hotline or otherwise.</a:t>
          </a:r>
        </a:p>
      </dgm:t>
    </dgm:pt>
    <dgm:pt modelId="{CC0AB1C1-CA4D-4E0E-AEEE-6AEC47E24E1E}" type="parTrans" cxnId="{28D31B72-485A-4744-BA14-2DB2273C9392}">
      <dgm:prSet/>
      <dgm:spPr/>
      <dgm:t>
        <a:bodyPr/>
        <a:lstStyle/>
        <a:p>
          <a:endParaRPr lang="en-US"/>
        </a:p>
      </dgm:t>
    </dgm:pt>
    <dgm:pt modelId="{644698E6-FC0D-4A11-BC5E-393CACEC93F2}" type="sibTrans" cxnId="{28D31B72-485A-4744-BA14-2DB2273C9392}">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X="99669" custScaleY="51010" custLinFactNeighborX="0" custLinFactNeighborY="-6425">
        <dgm:presLayoutVars>
          <dgm:chMax val="0"/>
          <dgm:bulletEnabled val="1"/>
        </dgm:presLayoutVars>
      </dgm:prSet>
      <dgm:spPr/>
    </dgm:pt>
    <dgm:pt modelId="{DF6E2436-73D2-4D79-863E-067B74FD4A31}" type="pres">
      <dgm:prSet presAssocID="{20A3F22D-1468-451F-80BF-3E4AC4F73045}" presName="childText" presStyleLbl="revTx" presStyleIdx="0" presStyleCnt="1" custScaleX="100000" custScaleY="104839">
        <dgm:presLayoutVars>
          <dgm:bulletEnabled val="1"/>
        </dgm:presLayoutVars>
      </dgm:prSet>
      <dgm:spPr/>
    </dgm:pt>
  </dgm:ptLst>
  <dgm:cxnLst>
    <dgm:cxn modelId="{4FADC814-E57E-4C0C-BC8B-12170D5DCDF4}" type="presOf" srcId="{BC68BE8D-6458-41AF-9B46-E446A7C84D8F}" destId="{DF6E2436-73D2-4D79-863E-067B74FD4A31}" srcOrd="0" destOrd="1" presId="urn:microsoft.com/office/officeart/2005/8/layout/vList2"/>
    <dgm:cxn modelId="{37BD1A32-38FE-42BE-A55D-924A5044CFDB}" type="presOf" srcId="{20A3F22D-1468-451F-80BF-3E4AC4F73045}" destId="{A970FBBD-5FA8-4EA9-A06B-29C7885B9F3C}" srcOrd="0" destOrd="0"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28D31B72-485A-4744-BA14-2DB2273C9392}" srcId="{20A3F22D-1468-451F-80BF-3E4AC4F73045}" destId="{E42D973A-E5D4-47B6-9338-1F260035608A}" srcOrd="4" destOrd="0" parTransId="{CC0AB1C1-CA4D-4E0E-AEEE-6AEC47E24E1E}" sibTransId="{644698E6-FC0D-4A11-BC5E-393CACEC93F2}"/>
    <dgm:cxn modelId="{8DFDBB55-F783-41A4-B4A4-68884F1EA2A8}" type="presOf" srcId="{561864D9-7F77-41A9-89C7-EBBC9996C0A5}" destId="{DF6E2436-73D2-4D79-863E-067B74FD4A31}" srcOrd="0" destOrd="5" presId="urn:microsoft.com/office/officeart/2005/8/layout/vList2"/>
    <dgm:cxn modelId="{E2384882-95F7-4E83-8B65-BB9C4D18190D}" type="presOf" srcId="{291649C1-CE19-47BF-AF62-4D52B48F921E}" destId="{DF6E2436-73D2-4D79-863E-067B74FD4A31}" srcOrd="0" destOrd="3" presId="urn:microsoft.com/office/officeart/2005/8/layout/vList2"/>
    <dgm:cxn modelId="{9ED4E688-EA17-4E14-B5B5-152DF731636A}" type="presOf" srcId="{5D1166AA-206C-42BF-9606-17972C6D9BC4}" destId="{DF6E2436-73D2-4D79-863E-067B74FD4A31}" srcOrd="0" destOrd="6" presId="urn:microsoft.com/office/officeart/2005/8/layout/vList2"/>
    <dgm:cxn modelId="{306A6089-5EF8-4BB3-89FD-DEA32B6499F8}" type="presOf" srcId="{8B6F7338-8DC3-4616-8DDE-411BA8E29743}" destId="{DF6E2436-73D2-4D79-863E-067B74FD4A31}" srcOrd="0" destOrd="2" presId="urn:microsoft.com/office/officeart/2005/8/layout/vList2"/>
    <dgm:cxn modelId="{F921168A-8661-4DB3-8F28-633E5939DCE1}" type="presOf" srcId="{E42D973A-E5D4-47B6-9338-1F260035608A}" destId="{DF6E2436-73D2-4D79-863E-067B74FD4A31}" srcOrd="0" destOrd="7" presId="urn:microsoft.com/office/officeart/2005/8/layout/vList2"/>
    <dgm:cxn modelId="{65A0848D-591E-403F-9F97-47B2A7515939}" srcId="{BC68BE8D-6458-41AF-9B46-E446A7C84D8F}"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53EF59AE-CFDE-4F8F-89C4-DDA851989194}" srcId="{BC68BE8D-6458-41AF-9B46-E446A7C84D8F}" destId="{291649C1-CE19-47BF-AF62-4D52B48F921E}" srcOrd="1" destOrd="0" parTransId="{CB038D6D-FCA0-4608-A31C-783296E2B37E}" sibTransId="{18FFD534-A2A1-4AA1-B713-171AAB90CE2A}"/>
    <dgm:cxn modelId="{F5A6BFC8-83B7-43A3-9F71-C6961B454017}" type="presOf" srcId="{69F6CD20-A1F1-419D-8D46-544641F55647}" destId="{DF6E2436-73D2-4D79-863E-067B74FD4A31}" srcOrd="0" destOrd="0" presId="urn:microsoft.com/office/officeart/2005/8/layout/vList2"/>
    <dgm:cxn modelId="{1EDFD0C8-757A-42E7-8D93-3F522774C888}" srcId="{20A3F22D-1468-451F-80BF-3E4AC4F73045}" destId="{5D1166AA-206C-42BF-9606-17972C6D9BC4}" srcOrd="3" destOrd="0" parTransId="{B1760642-8180-42E7-B3DF-1B792BDC053E}" sibTransId="{759C52D3-A274-4319-A364-A112FADC3814}"/>
    <dgm:cxn modelId="{CB78CDD9-765C-405B-B925-E5C4F764928D}" srcId="{20A3F22D-1468-451F-80BF-3E4AC4F73045}" destId="{BC68BE8D-6458-41AF-9B46-E446A7C84D8F}" srcOrd="1" destOrd="0" parTransId="{4632FE3D-7054-486A-8D1F-51EE34E00480}" sibTransId="{1F6C211E-D5C2-4E30-ACC2-4A321B424F35}"/>
    <dgm:cxn modelId="{C3F441EE-7F70-4540-9587-A43587B7ED06}" srcId="{BC68BE8D-6458-41AF-9B46-E446A7C84D8F}" destId="{FC2ED915-F954-448C-903C-596ECAA384E9}" srcOrd="2" destOrd="0" parTransId="{AE4A1CC3-CE7E-4338-8057-B61414D258E8}" sibTransId="{659AA983-1D55-4841-97CB-7D6A0308CCFD}"/>
    <dgm:cxn modelId="{8BB22BEF-87E5-426B-92B2-376C2CF021BD}" type="presOf" srcId="{FC2ED915-F954-448C-903C-596ECAA384E9}" destId="{DF6E2436-73D2-4D79-863E-067B74FD4A31}" srcOrd="0" destOrd="4" presId="urn:microsoft.com/office/officeart/2005/8/layout/vList2"/>
    <dgm:cxn modelId="{8FE27BF5-15EE-4BD8-A099-E521A75C9C4C}" srcId="{20A3F22D-1468-451F-80BF-3E4AC4F73045}" destId="{561864D9-7F77-41A9-89C7-EBBC9996C0A5}" srcOrd="2" destOrd="0" parTransId="{EDD13FFB-D3B4-463B-AC71-5E2828E7D8E5}" sibTransId="{4D6A2642-5D51-4296-908E-39D006C471D3}"/>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Investigations and Corrective Actions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gn="l">
            <a:lnSpc>
              <a:spcPct val="150000"/>
            </a:lnSpc>
            <a:buFont typeface="Arial" panose="020B0604020202020204" pitchFamily="34" charset="0"/>
            <a:buChar char="•"/>
          </a:pPr>
          <a:r>
            <a:rPr lang="en-US" sz="1600" dirty="0"/>
            <a:t>ECMCC takes seriously any compliance concerns raised</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3AABF3D9-1CAB-4CAC-ADB5-D8EB16BEFEA4}">
      <dgm:prSet custT="1"/>
      <dgm:spPr/>
      <dgm:t>
        <a:bodyPr/>
        <a:lstStyle/>
        <a:p>
          <a:pPr algn="l">
            <a:lnSpc>
              <a:spcPct val="150000"/>
            </a:lnSpc>
            <a:buFont typeface="Arial" panose="020B0604020202020204" pitchFamily="34" charset="0"/>
            <a:buChar char="•"/>
          </a:pPr>
          <a:r>
            <a:rPr lang="en-US" sz="1600" dirty="0"/>
            <a:t>ECMCC’s Office of Corporate Compliance will follow up on any compliance concerns that may be identified through investigations, reports, auditing or monitoring</a:t>
          </a:r>
        </a:p>
      </dgm:t>
    </dgm:pt>
    <dgm:pt modelId="{023DBBD6-1C72-499D-B303-293BB9B0812A}" type="parTrans" cxnId="{4A3A393B-A62B-4F96-8D7A-A2C1903D422E}">
      <dgm:prSet/>
      <dgm:spPr/>
    </dgm:pt>
    <dgm:pt modelId="{62ABC5A6-D298-401E-94B0-4A83FC12C496}" type="sibTrans" cxnId="{4A3A393B-A62B-4F96-8D7A-A2C1903D422E}">
      <dgm:prSet/>
      <dgm:spPr/>
    </dgm:pt>
    <dgm:pt modelId="{A71E14FA-5992-4333-BA9D-1AA7B0B8A08B}">
      <dgm:prSet custT="1"/>
      <dgm:spPr/>
      <dgm:t>
        <a:bodyPr/>
        <a:lstStyle/>
        <a:p>
          <a:pPr algn="l">
            <a:lnSpc>
              <a:spcPct val="150000"/>
            </a:lnSpc>
            <a:buFont typeface="Arial" panose="020B0604020202020204" pitchFamily="34" charset="0"/>
            <a:buChar char="•"/>
          </a:pPr>
          <a:r>
            <a:rPr lang="en-US" sz="1600" dirty="0"/>
            <a:t>The Office of Corporate Compliance, in consultation with applicable stakeholders, will determine whether corrective action is required to addr4ess compliance risks and vulnerabilities</a:t>
          </a:r>
        </a:p>
      </dgm:t>
    </dgm:pt>
    <dgm:pt modelId="{BFB6CE0E-7E02-4F77-B1E5-AEFF7A0B3866}" type="parTrans" cxnId="{512231A7-480A-44A0-9298-7C888CC60B10}">
      <dgm:prSet/>
      <dgm:spPr/>
    </dgm:pt>
    <dgm:pt modelId="{D84C97FC-E9AB-4E07-AE61-2677F1086E2D}" type="sibTrans" cxnId="{512231A7-480A-44A0-9298-7C888CC60B10}">
      <dgm:prSet/>
      <dgm:spPr/>
    </dgm:pt>
    <dgm:pt modelId="{C56381F7-F863-40AF-A099-D70B72F4F926}">
      <dgm:prSet custT="1"/>
      <dgm:spPr/>
      <dgm:t>
        <a:bodyPr/>
        <a:lstStyle/>
        <a:p>
          <a:pPr algn="l">
            <a:lnSpc>
              <a:spcPct val="150000"/>
            </a:lnSpc>
            <a:buFont typeface="Arial" panose="020B0604020202020204" pitchFamily="34" charset="0"/>
            <a:buChar char="•"/>
          </a:pPr>
          <a:r>
            <a:rPr lang="en-US" sz="1600" dirty="0"/>
            <a:t>The office of Corporate Compliance may perform re-audits, implement new or amended policies and procedures, or implement new or enhanced monitoring processes, among other things</a:t>
          </a:r>
        </a:p>
      </dgm:t>
    </dgm:pt>
    <dgm:pt modelId="{DF1D6815-8196-4E88-B3A2-813EFDB37D85}" type="parTrans" cxnId="{79ED507A-E3AC-4B92-8E7E-0C09318840FB}">
      <dgm:prSet/>
      <dgm:spPr/>
    </dgm:pt>
    <dgm:pt modelId="{5585B4A9-CB52-4AD8-A942-2B9A3DC712BF}" type="sibTrans" cxnId="{79ED507A-E3AC-4B92-8E7E-0C09318840FB}">
      <dgm:prSet/>
      <dgm:spPr/>
    </dgm:pt>
    <dgm:pt modelId="{F368E85B-47AF-47A7-8EED-A588E3C24863}">
      <dgm:prSet custT="1"/>
      <dgm:spPr/>
      <dgm:t>
        <a:bodyPr/>
        <a:lstStyle/>
        <a:p>
          <a:pPr algn="l">
            <a:lnSpc>
              <a:spcPct val="150000"/>
            </a:lnSpc>
            <a:buFont typeface="Arial" panose="020B0604020202020204" pitchFamily="34" charset="0"/>
            <a:buChar char="•"/>
          </a:pPr>
          <a:r>
            <a:rPr lang="en-US" sz="1600" dirty="0"/>
            <a:t>The Office of Corporate Compliance may call on you to assist with evaluating the need for or implementing corrective actions, where appropriate</a:t>
          </a:r>
        </a:p>
      </dgm:t>
    </dgm:pt>
    <dgm:pt modelId="{7612254B-91A5-43B9-A28D-4C49CFAEA00F}" type="parTrans" cxnId="{A711629C-B1E7-4CB8-BD20-43BE8A96A288}">
      <dgm:prSet/>
      <dgm:spPr/>
    </dgm:pt>
    <dgm:pt modelId="{72403CD2-7F19-438E-A504-D480766697E0}" type="sibTrans" cxnId="{A711629C-B1E7-4CB8-BD20-43BE8A96A288}">
      <dgm:prSet/>
      <dgm:spPr/>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X="98182" custScaleY="41158" custLinFactNeighborX="0" custLinFactNeighborY="-6425">
        <dgm:presLayoutVars>
          <dgm:chMax val="0"/>
          <dgm:bulletEnabled val="1"/>
        </dgm:presLayoutVars>
      </dgm:prSet>
      <dgm:spPr/>
    </dgm:pt>
    <dgm:pt modelId="{DF6E2436-73D2-4D79-863E-067B74FD4A31}" type="pres">
      <dgm:prSet presAssocID="{20A3F22D-1468-451F-80BF-3E4AC4F73045}" presName="childText" presStyleLbl="revTx" presStyleIdx="0" presStyleCnt="1" custScaleX="100000" custScaleY="100225">
        <dgm:presLayoutVars>
          <dgm:bulletEnabled val="1"/>
        </dgm:presLayoutVars>
      </dgm:prSet>
      <dgm:spPr/>
    </dgm:pt>
  </dgm:ptLst>
  <dgm:cxnLst>
    <dgm:cxn modelId="{37BD1A32-38FE-42BE-A55D-924A5044CFDB}" type="presOf" srcId="{20A3F22D-1468-451F-80BF-3E4AC4F73045}" destId="{A970FBBD-5FA8-4EA9-A06B-29C7885B9F3C}" srcOrd="0" destOrd="0" presId="urn:microsoft.com/office/officeart/2005/8/layout/vList2"/>
    <dgm:cxn modelId="{4A3A393B-A62B-4F96-8D7A-A2C1903D422E}" srcId="{20A3F22D-1468-451F-80BF-3E4AC4F73045}" destId="{3AABF3D9-1CAB-4CAC-ADB5-D8EB16BEFEA4}" srcOrd="1" destOrd="0" parTransId="{023DBBD6-1C72-499D-B303-293BB9B0812A}" sibTransId="{62ABC5A6-D298-401E-94B0-4A83FC12C496}"/>
    <dgm:cxn modelId="{4737514A-FAD8-43A9-8A04-65DAD4457834}" srcId="{20A3F22D-1468-451F-80BF-3E4AC4F73045}" destId="{69F6CD20-A1F1-419D-8D46-544641F55647}" srcOrd="0" destOrd="0" parTransId="{F7D380A0-0682-419F-8977-B9232CA48094}" sibTransId="{8013D90C-2FF1-4D97-86B9-6FED9DB32873}"/>
    <dgm:cxn modelId="{79ED507A-E3AC-4B92-8E7E-0C09318840FB}" srcId="{20A3F22D-1468-451F-80BF-3E4AC4F73045}" destId="{C56381F7-F863-40AF-A099-D70B72F4F926}" srcOrd="3" destOrd="0" parTransId="{DF1D6815-8196-4E88-B3A2-813EFDB37D85}" sibTransId="{5585B4A9-CB52-4AD8-A942-2B9A3DC712BF}"/>
    <dgm:cxn modelId="{A50CB783-CC88-4677-83C4-B7A6BF22147E}" type="presOf" srcId="{F368E85B-47AF-47A7-8EED-A588E3C24863}" destId="{DF6E2436-73D2-4D79-863E-067B74FD4A31}" srcOrd="0" destOrd="4" presId="urn:microsoft.com/office/officeart/2005/8/layout/vList2"/>
    <dgm:cxn modelId="{829DB788-18BA-4022-917D-7169F667D898}" type="presOf" srcId="{3AABF3D9-1CAB-4CAC-ADB5-D8EB16BEFEA4}" destId="{DF6E2436-73D2-4D79-863E-067B74FD4A31}" srcOrd="0" destOrd="1" presId="urn:microsoft.com/office/officeart/2005/8/layout/vList2"/>
    <dgm:cxn modelId="{9199108E-BC99-498C-A419-31ABD1D6EC4F}" type="presOf" srcId="{239097C1-9A89-4340-B711-AFADC29F7DEB}" destId="{B014A523-D8B3-4733-97AD-3C93699400CB}" srcOrd="0" destOrd="0" presId="urn:microsoft.com/office/officeart/2005/8/layout/vList2"/>
    <dgm:cxn modelId="{A711629C-B1E7-4CB8-BD20-43BE8A96A288}" srcId="{20A3F22D-1468-451F-80BF-3E4AC4F73045}" destId="{F368E85B-47AF-47A7-8EED-A588E3C24863}" srcOrd="4" destOrd="0" parTransId="{7612254B-91A5-43B9-A28D-4C49CFAEA00F}" sibTransId="{72403CD2-7F19-438E-A504-D480766697E0}"/>
    <dgm:cxn modelId="{512231A7-480A-44A0-9298-7C888CC60B10}" srcId="{20A3F22D-1468-451F-80BF-3E4AC4F73045}" destId="{A71E14FA-5992-4333-BA9D-1AA7B0B8A08B}" srcOrd="2" destOrd="0" parTransId="{BFB6CE0E-7E02-4F77-B1E5-AEFF7A0B3866}" sibTransId="{D84C97FC-E9AB-4E07-AE61-2677F1086E2D}"/>
    <dgm:cxn modelId="{1EFBDFBB-F9CA-4DBA-8E2C-1E752CD36701}" type="presOf" srcId="{C56381F7-F863-40AF-A099-D70B72F4F926}" destId="{DF6E2436-73D2-4D79-863E-067B74FD4A31}" srcOrd="0" destOrd="3" presId="urn:microsoft.com/office/officeart/2005/8/layout/vList2"/>
    <dgm:cxn modelId="{AB77B9BF-5332-4279-B1BB-5B2A9D362E83}" type="presOf" srcId="{A71E14FA-5992-4333-BA9D-1AA7B0B8A08B}" destId="{DF6E2436-73D2-4D79-863E-067B74FD4A31}" srcOrd="0" destOrd="2" presId="urn:microsoft.com/office/officeart/2005/8/layout/vList2"/>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4C7D1A-F970-42A4-9822-AD6016FF6C6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240769A-3CCF-41B9-866B-C7B2839070C1}">
      <dgm:prSet/>
      <dgm:spPr/>
      <dgm:t>
        <a:bodyPr/>
        <a:lstStyle/>
        <a:p>
          <a:r>
            <a:rPr lang="en-US"/>
            <a:t>Refer to these ECMCC policies that are designed to ensure compliance with fraud and abuse laws:</a:t>
          </a:r>
        </a:p>
      </dgm:t>
    </dgm:pt>
    <dgm:pt modelId="{81AB2C31-797C-4523-AF4E-EFCA0929E9B2}" type="parTrans" cxnId="{50766CB6-59D4-425E-83E7-E0FD28989A00}">
      <dgm:prSet/>
      <dgm:spPr/>
      <dgm:t>
        <a:bodyPr/>
        <a:lstStyle/>
        <a:p>
          <a:endParaRPr lang="en-US"/>
        </a:p>
      </dgm:t>
    </dgm:pt>
    <dgm:pt modelId="{D48FEB87-349C-4F20-B03A-554B46A1203A}" type="sibTrans" cxnId="{50766CB6-59D4-425E-83E7-E0FD28989A00}">
      <dgm:prSet/>
      <dgm:spPr/>
      <dgm:t>
        <a:bodyPr/>
        <a:lstStyle/>
        <a:p>
          <a:endParaRPr lang="en-US"/>
        </a:p>
      </dgm:t>
    </dgm:pt>
    <dgm:pt modelId="{53F04709-5E0F-44F1-8ECB-D3DCFAAE47FA}">
      <dgm:prSet/>
      <dgm:spPr/>
      <dgm:t>
        <a:bodyPr/>
        <a:lstStyle/>
        <a:p>
          <a:r>
            <a:rPr lang="en-US"/>
            <a:t>Corporate Compliance:  Billing and Coding</a:t>
          </a:r>
        </a:p>
      </dgm:t>
    </dgm:pt>
    <dgm:pt modelId="{ABC825DE-37B4-42C0-B144-BE2A7E95242F}" type="parTrans" cxnId="{673EB451-E7E6-46BC-85AC-FF898D4F404E}">
      <dgm:prSet/>
      <dgm:spPr/>
      <dgm:t>
        <a:bodyPr/>
        <a:lstStyle/>
        <a:p>
          <a:endParaRPr lang="en-US"/>
        </a:p>
      </dgm:t>
    </dgm:pt>
    <dgm:pt modelId="{F1C638E8-6CE2-4061-AB4E-7B13B89B06F9}" type="sibTrans" cxnId="{673EB451-E7E6-46BC-85AC-FF898D4F404E}">
      <dgm:prSet/>
      <dgm:spPr/>
      <dgm:t>
        <a:bodyPr/>
        <a:lstStyle/>
        <a:p>
          <a:endParaRPr lang="en-US"/>
        </a:p>
      </dgm:t>
    </dgm:pt>
    <dgm:pt modelId="{2530C7A4-AC4F-4EF8-A648-D2FF22646BEA}">
      <dgm:prSet/>
      <dgm:spPr/>
      <dgm:t>
        <a:bodyPr/>
        <a:lstStyle/>
        <a:p>
          <a:r>
            <a:rPr lang="en-US"/>
            <a:t>Fraud, Waste and Abuse Compliance</a:t>
          </a:r>
        </a:p>
      </dgm:t>
    </dgm:pt>
    <dgm:pt modelId="{84F94477-83E8-463D-A289-726F0963D3E8}" type="parTrans" cxnId="{D6B1821F-5E74-4534-8D56-4E7B70883915}">
      <dgm:prSet/>
      <dgm:spPr/>
      <dgm:t>
        <a:bodyPr/>
        <a:lstStyle/>
        <a:p>
          <a:endParaRPr lang="en-US"/>
        </a:p>
      </dgm:t>
    </dgm:pt>
    <dgm:pt modelId="{65F326AD-52A2-4A8F-81C6-E07F1803013B}" type="sibTrans" cxnId="{D6B1821F-5E74-4534-8D56-4E7B70883915}">
      <dgm:prSet/>
      <dgm:spPr/>
      <dgm:t>
        <a:bodyPr/>
        <a:lstStyle/>
        <a:p>
          <a:endParaRPr lang="en-US"/>
        </a:p>
      </dgm:t>
    </dgm:pt>
    <dgm:pt modelId="{1B23CA4E-6C6E-45FD-92F2-70C7FDDBBCFF}">
      <dgm:prSet/>
      <dgm:spPr/>
      <dgm:t>
        <a:bodyPr/>
        <a:lstStyle/>
        <a:p>
          <a:r>
            <a:rPr lang="en-US"/>
            <a:t>Non-Retaliation and Non-Intimidation</a:t>
          </a:r>
        </a:p>
      </dgm:t>
    </dgm:pt>
    <dgm:pt modelId="{2361C7AA-7577-46EB-90E6-3D0B331E7561}" type="parTrans" cxnId="{835C7D78-C7AF-4743-B920-8B996092DE16}">
      <dgm:prSet/>
      <dgm:spPr/>
      <dgm:t>
        <a:bodyPr/>
        <a:lstStyle/>
        <a:p>
          <a:endParaRPr lang="en-US"/>
        </a:p>
      </dgm:t>
    </dgm:pt>
    <dgm:pt modelId="{30EAC954-C741-4319-825B-D9CEC863BC19}" type="sibTrans" cxnId="{835C7D78-C7AF-4743-B920-8B996092DE16}">
      <dgm:prSet/>
      <dgm:spPr/>
      <dgm:t>
        <a:bodyPr/>
        <a:lstStyle/>
        <a:p>
          <a:endParaRPr lang="en-US"/>
        </a:p>
      </dgm:t>
    </dgm:pt>
    <dgm:pt modelId="{F427385C-A954-45B0-B043-67B124FC1E72}">
      <dgm:prSet/>
      <dgm:spPr/>
      <dgm:t>
        <a:bodyPr/>
        <a:lstStyle/>
        <a:p>
          <a:r>
            <a:rPr lang="en-US"/>
            <a:t>Physician Compensation Policy</a:t>
          </a:r>
        </a:p>
      </dgm:t>
    </dgm:pt>
    <dgm:pt modelId="{6BDF73FF-4436-42CE-9F73-D1C042E1242E}" type="parTrans" cxnId="{ECE9B870-D5E7-47C4-8694-B18F1025F4D8}">
      <dgm:prSet/>
      <dgm:spPr/>
      <dgm:t>
        <a:bodyPr/>
        <a:lstStyle/>
        <a:p>
          <a:endParaRPr lang="en-US"/>
        </a:p>
      </dgm:t>
    </dgm:pt>
    <dgm:pt modelId="{EC7328DE-E844-49FB-AD26-69DD066F21CE}" type="sibTrans" cxnId="{ECE9B870-D5E7-47C4-8694-B18F1025F4D8}">
      <dgm:prSet/>
      <dgm:spPr/>
      <dgm:t>
        <a:bodyPr/>
        <a:lstStyle/>
        <a:p>
          <a:endParaRPr lang="en-US"/>
        </a:p>
      </dgm:t>
    </dgm:pt>
    <dgm:pt modelId="{9ED5C761-5AC6-4326-8EAB-CE550981013E}">
      <dgm:prSet/>
      <dgm:spPr/>
      <dgm:t>
        <a:bodyPr/>
        <a:lstStyle/>
        <a:p>
          <a:r>
            <a:rPr lang="en-US"/>
            <a:t>Vendor Access Policy</a:t>
          </a:r>
        </a:p>
      </dgm:t>
    </dgm:pt>
    <dgm:pt modelId="{3F06FCC2-45E9-47C6-AC59-E6ADA01DAA31}" type="parTrans" cxnId="{3B35208E-BD86-4D9B-AFDE-FE0E251770C7}">
      <dgm:prSet/>
      <dgm:spPr/>
      <dgm:t>
        <a:bodyPr/>
        <a:lstStyle/>
        <a:p>
          <a:endParaRPr lang="en-US"/>
        </a:p>
      </dgm:t>
    </dgm:pt>
    <dgm:pt modelId="{D6F7CD95-0B34-41F5-901C-24437391B5E2}" type="sibTrans" cxnId="{3B35208E-BD86-4D9B-AFDE-FE0E251770C7}">
      <dgm:prSet/>
      <dgm:spPr/>
      <dgm:t>
        <a:bodyPr/>
        <a:lstStyle/>
        <a:p>
          <a:endParaRPr lang="en-US"/>
        </a:p>
      </dgm:t>
    </dgm:pt>
    <dgm:pt modelId="{8547B4A0-D832-4E63-BCDF-EC03706B19F4}">
      <dgm:prSet/>
      <dgm:spPr/>
      <dgm:t>
        <a:bodyPr/>
        <a:lstStyle/>
        <a:p>
          <a:r>
            <a:rPr lang="en-US"/>
            <a:t>Competitive Bidding Procedure</a:t>
          </a:r>
        </a:p>
      </dgm:t>
    </dgm:pt>
    <dgm:pt modelId="{EC167686-0E8F-40D2-9E25-F84B56782C12}" type="parTrans" cxnId="{CEAB7CB0-B7F6-45B0-A455-4E80D110912F}">
      <dgm:prSet/>
      <dgm:spPr/>
      <dgm:t>
        <a:bodyPr/>
        <a:lstStyle/>
        <a:p>
          <a:endParaRPr lang="en-US"/>
        </a:p>
      </dgm:t>
    </dgm:pt>
    <dgm:pt modelId="{BA47C0EB-6420-4C06-A880-110537B83D30}" type="sibTrans" cxnId="{CEAB7CB0-B7F6-45B0-A455-4E80D110912F}">
      <dgm:prSet/>
      <dgm:spPr/>
      <dgm:t>
        <a:bodyPr/>
        <a:lstStyle/>
        <a:p>
          <a:endParaRPr lang="en-US"/>
        </a:p>
      </dgm:t>
    </dgm:pt>
    <dgm:pt modelId="{86C95BD0-471A-4D4A-9311-F008246D4960}">
      <dgm:prSet/>
      <dgm:spPr/>
      <dgm:t>
        <a:bodyPr/>
        <a:lstStyle/>
        <a:p>
          <a:r>
            <a:rPr lang="en-US"/>
            <a:t>Interactions Between ECMCC and Industry</a:t>
          </a:r>
        </a:p>
      </dgm:t>
    </dgm:pt>
    <dgm:pt modelId="{5FF60A79-8C41-4A21-9446-5CD734B7D610}" type="parTrans" cxnId="{93D3A3A5-E590-4ED1-AE94-1A94C60668A8}">
      <dgm:prSet/>
      <dgm:spPr/>
      <dgm:t>
        <a:bodyPr/>
        <a:lstStyle/>
        <a:p>
          <a:endParaRPr lang="en-US"/>
        </a:p>
      </dgm:t>
    </dgm:pt>
    <dgm:pt modelId="{652B8190-F5C3-4AB0-B671-79D912E7D040}" type="sibTrans" cxnId="{93D3A3A5-E590-4ED1-AE94-1A94C60668A8}">
      <dgm:prSet/>
      <dgm:spPr/>
      <dgm:t>
        <a:bodyPr/>
        <a:lstStyle/>
        <a:p>
          <a:endParaRPr lang="en-US"/>
        </a:p>
      </dgm:t>
    </dgm:pt>
    <dgm:pt modelId="{6B749CE6-DD14-421A-ABAE-34F39643D782}">
      <dgm:prSet/>
      <dgm:spPr/>
      <dgm:t>
        <a:bodyPr/>
        <a:lstStyle/>
        <a:p>
          <a:r>
            <a:rPr lang="en-US"/>
            <a:t>Sanction Screening Policy</a:t>
          </a:r>
        </a:p>
      </dgm:t>
    </dgm:pt>
    <dgm:pt modelId="{C27C5135-569B-4D41-9DB7-3732022D5564}" type="parTrans" cxnId="{B0569ECF-C6B3-4D79-B2AF-46B3B78B570D}">
      <dgm:prSet/>
      <dgm:spPr/>
      <dgm:t>
        <a:bodyPr/>
        <a:lstStyle/>
        <a:p>
          <a:endParaRPr lang="en-US"/>
        </a:p>
      </dgm:t>
    </dgm:pt>
    <dgm:pt modelId="{0E317EC8-F053-4D5F-A16E-97CDEE212694}" type="sibTrans" cxnId="{B0569ECF-C6B3-4D79-B2AF-46B3B78B570D}">
      <dgm:prSet/>
      <dgm:spPr/>
      <dgm:t>
        <a:bodyPr/>
        <a:lstStyle/>
        <a:p>
          <a:endParaRPr lang="en-US"/>
        </a:p>
      </dgm:t>
    </dgm:pt>
    <dgm:pt modelId="{5233590F-F369-4411-97DA-FD94152CD86B}" type="pres">
      <dgm:prSet presAssocID="{EA4C7D1A-F970-42A4-9822-AD6016FF6C65}" presName="diagram" presStyleCnt="0">
        <dgm:presLayoutVars>
          <dgm:dir/>
          <dgm:resizeHandles val="exact"/>
        </dgm:presLayoutVars>
      </dgm:prSet>
      <dgm:spPr/>
    </dgm:pt>
    <dgm:pt modelId="{F9666BF8-83BA-4358-A9EF-D6D35E7044B0}" type="pres">
      <dgm:prSet presAssocID="{5240769A-3CCF-41B9-866B-C7B2839070C1}" presName="node" presStyleLbl="node1" presStyleIdx="0" presStyleCnt="1">
        <dgm:presLayoutVars>
          <dgm:bulletEnabled val="1"/>
        </dgm:presLayoutVars>
      </dgm:prSet>
      <dgm:spPr/>
    </dgm:pt>
  </dgm:ptLst>
  <dgm:cxnLst>
    <dgm:cxn modelId="{D6B1821F-5E74-4534-8D56-4E7B70883915}" srcId="{5240769A-3CCF-41B9-866B-C7B2839070C1}" destId="{2530C7A4-AC4F-4EF8-A648-D2FF22646BEA}" srcOrd="1" destOrd="0" parTransId="{84F94477-83E8-463D-A289-726F0963D3E8}" sibTransId="{65F326AD-52A2-4A8F-81C6-E07F1803013B}"/>
    <dgm:cxn modelId="{0348A324-A754-458C-B8F4-7A0CA03352F7}" type="presOf" srcId="{1B23CA4E-6C6E-45FD-92F2-70C7FDDBBCFF}" destId="{F9666BF8-83BA-4358-A9EF-D6D35E7044B0}" srcOrd="0" destOrd="3" presId="urn:microsoft.com/office/officeart/2005/8/layout/default"/>
    <dgm:cxn modelId="{865B1E49-9643-4ABF-8F43-7A58C53AB48F}" type="presOf" srcId="{2530C7A4-AC4F-4EF8-A648-D2FF22646BEA}" destId="{F9666BF8-83BA-4358-A9EF-D6D35E7044B0}" srcOrd="0" destOrd="2" presId="urn:microsoft.com/office/officeart/2005/8/layout/default"/>
    <dgm:cxn modelId="{ECE9B870-D5E7-47C4-8694-B18F1025F4D8}" srcId="{5240769A-3CCF-41B9-866B-C7B2839070C1}" destId="{F427385C-A954-45B0-B043-67B124FC1E72}" srcOrd="3" destOrd="0" parTransId="{6BDF73FF-4436-42CE-9F73-D1C042E1242E}" sibTransId="{EC7328DE-E844-49FB-AD26-69DD066F21CE}"/>
    <dgm:cxn modelId="{673EB451-E7E6-46BC-85AC-FF898D4F404E}" srcId="{5240769A-3CCF-41B9-866B-C7B2839070C1}" destId="{53F04709-5E0F-44F1-8ECB-D3DCFAAE47FA}" srcOrd="0" destOrd="0" parTransId="{ABC825DE-37B4-42C0-B144-BE2A7E95242F}" sibTransId="{F1C638E8-6CE2-4061-AB4E-7B13B89B06F9}"/>
    <dgm:cxn modelId="{52FE2657-0CB9-4A8F-8C04-BA5EA5610E13}" type="presOf" srcId="{5240769A-3CCF-41B9-866B-C7B2839070C1}" destId="{F9666BF8-83BA-4358-A9EF-D6D35E7044B0}" srcOrd="0" destOrd="0" presId="urn:microsoft.com/office/officeart/2005/8/layout/default"/>
    <dgm:cxn modelId="{D5553658-72E3-442E-A5E5-B7B1B285C210}" type="presOf" srcId="{86C95BD0-471A-4D4A-9311-F008246D4960}" destId="{F9666BF8-83BA-4358-A9EF-D6D35E7044B0}" srcOrd="0" destOrd="7" presId="urn:microsoft.com/office/officeart/2005/8/layout/default"/>
    <dgm:cxn modelId="{835C7D78-C7AF-4743-B920-8B996092DE16}" srcId="{5240769A-3CCF-41B9-866B-C7B2839070C1}" destId="{1B23CA4E-6C6E-45FD-92F2-70C7FDDBBCFF}" srcOrd="2" destOrd="0" parTransId="{2361C7AA-7577-46EB-90E6-3D0B331E7561}" sibTransId="{30EAC954-C741-4319-825B-D9CEC863BC19}"/>
    <dgm:cxn modelId="{3B35208E-BD86-4D9B-AFDE-FE0E251770C7}" srcId="{5240769A-3CCF-41B9-866B-C7B2839070C1}" destId="{9ED5C761-5AC6-4326-8EAB-CE550981013E}" srcOrd="4" destOrd="0" parTransId="{3F06FCC2-45E9-47C6-AC59-E6ADA01DAA31}" sibTransId="{D6F7CD95-0B34-41F5-901C-24437391B5E2}"/>
    <dgm:cxn modelId="{B60E5B91-E73F-4EED-A2CD-59799902CD62}" type="presOf" srcId="{EA4C7D1A-F970-42A4-9822-AD6016FF6C65}" destId="{5233590F-F369-4411-97DA-FD94152CD86B}" srcOrd="0" destOrd="0" presId="urn:microsoft.com/office/officeart/2005/8/layout/default"/>
    <dgm:cxn modelId="{3CBADE94-6CF1-4F41-82A2-120299B69F90}" type="presOf" srcId="{F427385C-A954-45B0-B043-67B124FC1E72}" destId="{F9666BF8-83BA-4358-A9EF-D6D35E7044B0}" srcOrd="0" destOrd="4" presId="urn:microsoft.com/office/officeart/2005/8/layout/default"/>
    <dgm:cxn modelId="{671C259B-83AF-44C7-AB74-90709BF16102}" type="presOf" srcId="{6B749CE6-DD14-421A-ABAE-34F39643D782}" destId="{F9666BF8-83BA-4358-A9EF-D6D35E7044B0}" srcOrd="0" destOrd="8" presId="urn:microsoft.com/office/officeart/2005/8/layout/default"/>
    <dgm:cxn modelId="{93D3A3A5-E590-4ED1-AE94-1A94C60668A8}" srcId="{5240769A-3CCF-41B9-866B-C7B2839070C1}" destId="{86C95BD0-471A-4D4A-9311-F008246D4960}" srcOrd="6" destOrd="0" parTransId="{5FF60A79-8C41-4A21-9446-5CD734B7D610}" sibTransId="{652B8190-F5C3-4AB0-B671-79D912E7D040}"/>
    <dgm:cxn modelId="{CEAB7CB0-B7F6-45B0-A455-4E80D110912F}" srcId="{5240769A-3CCF-41B9-866B-C7B2839070C1}" destId="{8547B4A0-D832-4E63-BCDF-EC03706B19F4}" srcOrd="5" destOrd="0" parTransId="{EC167686-0E8F-40D2-9E25-F84B56782C12}" sibTransId="{BA47C0EB-6420-4C06-A880-110537B83D30}"/>
    <dgm:cxn modelId="{56D331B3-BC17-413E-ABA2-DC442FBCEAC6}" type="presOf" srcId="{53F04709-5E0F-44F1-8ECB-D3DCFAAE47FA}" destId="{F9666BF8-83BA-4358-A9EF-D6D35E7044B0}" srcOrd="0" destOrd="1" presId="urn:microsoft.com/office/officeart/2005/8/layout/default"/>
    <dgm:cxn modelId="{50766CB6-59D4-425E-83E7-E0FD28989A00}" srcId="{EA4C7D1A-F970-42A4-9822-AD6016FF6C65}" destId="{5240769A-3CCF-41B9-866B-C7B2839070C1}" srcOrd="0" destOrd="0" parTransId="{81AB2C31-797C-4523-AF4E-EFCA0929E9B2}" sibTransId="{D48FEB87-349C-4F20-B03A-554B46A1203A}"/>
    <dgm:cxn modelId="{67202DC8-1231-48F7-A243-1CD11A35DBF8}" type="presOf" srcId="{8547B4A0-D832-4E63-BCDF-EC03706B19F4}" destId="{F9666BF8-83BA-4358-A9EF-D6D35E7044B0}" srcOrd="0" destOrd="6" presId="urn:microsoft.com/office/officeart/2005/8/layout/default"/>
    <dgm:cxn modelId="{B0569ECF-C6B3-4D79-B2AF-46B3B78B570D}" srcId="{5240769A-3CCF-41B9-866B-C7B2839070C1}" destId="{6B749CE6-DD14-421A-ABAE-34F39643D782}" srcOrd="7" destOrd="0" parTransId="{C27C5135-569B-4D41-9DB7-3732022D5564}" sibTransId="{0E317EC8-F053-4D5F-A16E-97CDEE212694}"/>
    <dgm:cxn modelId="{FFE44DE9-28DB-454F-B41B-26E3F8FA4F7D}" type="presOf" srcId="{9ED5C761-5AC6-4326-8EAB-CE550981013E}" destId="{F9666BF8-83BA-4358-A9EF-D6D35E7044B0}" srcOrd="0" destOrd="5" presId="urn:microsoft.com/office/officeart/2005/8/layout/default"/>
    <dgm:cxn modelId="{6AD00C13-AF23-4ECF-B663-A68D458967DC}" type="presParOf" srcId="{5233590F-F369-4411-97DA-FD94152CD86B}" destId="{F9666BF8-83BA-4358-A9EF-D6D35E7044B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B32723-5F15-4A97-957D-57F177AA9F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2D5FCF-6A2B-4ACC-ABD0-6AC6AE95421D}">
      <dgm:prSet custT="1"/>
      <dgm:spPr/>
      <dgm:t>
        <a:bodyPr/>
        <a:lstStyle/>
        <a:p>
          <a:r>
            <a:rPr lang="en-US" sz="2800" b="1" dirty="0"/>
            <a:t>Civil Monetary Penalties Law</a:t>
          </a:r>
          <a:endParaRPr lang="en-US" sz="2800" dirty="0"/>
        </a:p>
      </dgm:t>
    </dgm:pt>
    <dgm:pt modelId="{CCD3BF5F-F5FF-490D-941E-C24D4586361E}" type="parTrans" cxnId="{6D417F19-B6AE-4465-BF70-E31FDD47CA4C}">
      <dgm:prSet/>
      <dgm:spPr/>
      <dgm:t>
        <a:bodyPr/>
        <a:lstStyle/>
        <a:p>
          <a:endParaRPr lang="en-US"/>
        </a:p>
      </dgm:t>
    </dgm:pt>
    <dgm:pt modelId="{4B71F636-CE4B-4691-8E9B-F3104A1F3532}" type="sibTrans" cxnId="{6D417F19-B6AE-4465-BF70-E31FDD47CA4C}">
      <dgm:prSet/>
      <dgm:spPr/>
      <dgm:t>
        <a:bodyPr/>
        <a:lstStyle/>
        <a:p>
          <a:endParaRPr lang="en-US"/>
        </a:p>
      </dgm:t>
    </dgm:pt>
    <dgm:pt modelId="{3F77DDA1-736E-4408-8DBA-C22DA1E6F431}">
      <dgm:prSet/>
      <dgm:spPr/>
      <dgm:t>
        <a:bodyPr/>
        <a:lstStyle/>
        <a:p>
          <a:r>
            <a:rPr lang="en-US" dirty="0"/>
            <a:t>Prohibits the submission of claims for unnecessary items and services or items and services that were not actually provided</a:t>
          </a:r>
        </a:p>
      </dgm:t>
    </dgm:pt>
    <dgm:pt modelId="{D2BD5815-E5CA-4B94-BCB2-A5957952475E}" type="parTrans" cxnId="{B1A6FF66-C0CD-4DD1-B07D-EA26B4A7F81F}">
      <dgm:prSet/>
      <dgm:spPr/>
      <dgm:t>
        <a:bodyPr/>
        <a:lstStyle/>
        <a:p>
          <a:endParaRPr lang="en-US"/>
        </a:p>
      </dgm:t>
    </dgm:pt>
    <dgm:pt modelId="{5B0BB0DC-AD4D-46D3-BACF-3C9F91EA4697}" type="sibTrans" cxnId="{B1A6FF66-C0CD-4DD1-B07D-EA26B4A7F81F}">
      <dgm:prSet/>
      <dgm:spPr/>
      <dgm:t>
        <a:bodyPr/>
        <a:lstStyle/>
        <a:p>
          <a:endParaRPr lang="en-US"/>
        </a:p>
      </dgm:t>
    </dgm:pt>
    <dgm:pt modelId="{D034BAA5-15A3-4BF8-8A18-9940E8A2331C}">
      <dgm:prSet/>
      <dgm:spPr/>
      <dgm:t>
        <a:bodyPr/>
        <a:lstStyle/>
        <a:p>
          <a:r>
            <a:rPr lang="en-US" dirty="0"/>
            <a:t>Prohibits giving Medicare and Medicaid patients something of value to influence the patient to choose a specific provider.</a:t>
          </a:r>
        </a:p>
      </dgm:t>
    </dgm:pt>
    <dgm:pt modelId="{5EFDF991-86AB-48B6-94B5-57CEBB73DCFF}" type="parTrans" cxnId="{0DAB1F17-2C7C-4859-BFE6-79FE1E88FD49}">
      <dgm:prSet/>
      <dgm:spPr/>
      <dgm:t>
        <a:bodyPr/>
        <a:lstStyle/>
        <a:p>
          <a:endParaRPr lang="en-US"/>
        </a:p>
      </dgm:t>
    </dgm:pt>
    <dgm:pt modelId="{CA5242DE-9FB4-4E47-9F83-72BCA0F80087}" type="sibTrans" cxnId="{0DAB1F17-2C7C-4859-BFE6-79FE1E88FD49}">
      <dgm:prSet/>
      <dgm:spPr/>
      <dgm:t>
        <a:bodyPr/>
        <a:lstStyle/>
        <a:p>
          <a:endParaRPr lang="en-US"/>
        </a:p>
      </dgm:t>
    </dgm:pt>
    <dgm:pt modelId="{537A77AC-41F9-42A0-BE91-6EF4D3C7CBC1}">
      <dgm:prSet custT="1"/>
      <dgm:spPr/>
      <dgm:t>
        <a:bodyPr/>
        <a:lstStyle/>
        <a:p>
          <a:r>
            <a:rPr lang="en-US" sz="2400" dirty="0">
              <a:solidFill>
                <a:srgbClr val="FF0000"/>
              </a:solidFill>
            </a:rPr>
            <a:t>Penalties for violations can be severe.</a:t>
          </a:r>
        </a:p>
      </dgm:t>
    </dgm:pt>
    <dgm:pt modelId="{F98C8133-1EEA-47D3-B9E8-A302107BF566}" type="parTrans" cxnId="{9D62109C-5F02-4820-ABAD-79DEDBBAC984}">
      <dgm:prSet/>
      <dgm:spPr/>
      <dgm:t>
        <a:bodyPr/>
        <a:lstStyle/>
        <a:p>
          <a:endParaRPr lang="en-US"/>
        </a:p>
      </dgm:t>
    </dgm:pt>
    <dgm:pt modelId="{EEABED98-70C9-408E-B76F-CCCF582F0AB4}" type="sibTrans" cxnId="{9D62109C-5F02-4820-ABAD-79DEDBBAC984}">
      <dgm:prSet/>
      <dgm:spPr/>
      <dgm:t>
        <a:bodyPr/>
        <a:lstStyle/>
        <a:p>
          <a:endParaRPr lang="en-US"/>
        </a:p>
      </dgm:t>
    </dgm:pt>
    <dgm:pt modelId="{EBF995FA-19A0-4D78-B2C6-BB840BB00D75}" type="pres">
      <dgm:prSet presAssocID="{89B32723-5F15-4A97-957D-57F177AA9F94}" presName="linear" presStyleCnt="0">
        <dgm:presLayoutVars>
          <dgm:animLvl val="lvl"/>
          <dgm:resizeHandles val="exact"/>
        </dgm:presLayoutVars>
      </dgm:prSet>
      <dgm:spPr/>
    </dgm:pt>
    <dgm:pt modelId="{DCD4F9CF-3A47-441F-9908-ECAAA1506B11}" type="pres">
      <dgm:prSet presAssocID="{D22D5FCF-6A2B-4ACC-ABD0-6AC6AE95421D}" presName="parentText" presStyleLbl="node1" presStyleIdx="0" presStyleCnt="4">
        <dgm:presLayoutVars>
          <dgm:chMax val="0"/>
          <dgm:bulletEnabled val="1"/>
        </dgm:presLayoutVars>
      </dgm:prSet>
      <dgm:spPr/>
    </dgm:pt>
    <dgm:pt modelId="{4DA1075B-3313-441D-9D22-9971216BF243}" type="pres">
      <dgm:prSet presAssocID="{4B71F636-CE4B-4691-8E9B-F3104A1F3532}" presName="spacer" presStyleCnt="0"/>
      <dgm:spPr/>
    </dgm:pt>
    <dgm:pt modelId="{A9F91EFE-A008-4905-808A-5D2B83B1DABA}" type="pres">
      <dgm:prSet presAssocID="{3F77DDA1-736E-4408-8DBA-C22DA1E6F431}" presName="parentText" presStyleLbl="node1" presStyleIdx="1" presStyleCnt="4" custScaleX="62176">
        <dgm:presLayoutVars>
          <dgm:chMax val="0"/>
          <dgm:bulletEnabled val="1"/>
        </dgm:presLayoutVars>
      </dgm:prSet>
      <dgm:spPr/>
    </dgm:pt>
    <dgm:pt modelId="{73D9870C-173C-4527-9834-BF4992B0B984}" type="pres">
      <dgm:prSet presAssocID="{5B0BB0DC-AD4D-46D3-BACF-3C9F91EA4697}" presName="spacer" presStyleCnt="0"/>
      <dgm:spPr/>
    </dgm:pt>
    <dgm:pt modelId="{8008B37C-5E95-49D3-B0A4-D5BB2F5F270C}" type="pres">
      <dgm:prSet presAssocID="{D034BAA5-15A3-4BF8-8A18-9940E8A2331C}" presName="parentText" presStyleLbl="node1" presStyleIdx="2" presStyleCnt="4" custScaleX="62176">
        <dgm:presLayoutVars>
          <dgm:chMax val="0"/>
          <dgm:bulletEnabled val="1"/>
        </dgm:presLayoutVars>
      </dgm:prSet>
      <dgm:spPr/>
    </dgm:pt>
    <dgm:pt modelId="{0921F0F5-87B7-448C-BBC0-F6E7640176B5}" type="pres">
      <dgm:prSet presAssocID="{CA5242DE-9FB4-4E47-9F83-72BCA0F80087}" presName="spacer" presStyleCnt="0"/>
      <dgm:spPr/>
    </dgm:pt>
    <dgm:pt modelId="{E0D48553-2044-4856-90F7-9F7064A5F4B2}" type="pres">
      <dgm:prSet presAssocID="{537A77AC-41F9-42A0-BE91-6EF4D3C7CBC1}" presName="parentText" presStyleLbl="node1" presStyleIdx="3" presStyleCnt="4">
        <dgm:presLayoutVars>
          <dgm:chMax val="0"/>
          <dgm:bulletEnabled val="1"/>
        </dgm:presLayoutVars>
      </dgm:prSet>
      <dgm:spPr/>
    </dgm:pt>
  </dgm:ptLst>
  <dgm:cxnLst>
    <dgm:cxn modelId="{D1CAED10-DD90-42E2-AF94-3C428CFFC78D}" type="presOf" srcId="{D034BAA5-15A3-4BF8-8A18-9940E8A2331C}" destId="{8008B37C-5E95-49D3-B0A4-D5BB2F5F270C}" srcOrd="0" destOrd="0" presId="urn:microsoft.com/office/officeart/2005/8/layout/vList2"/>
    <dgm:cxn modelId="{0DAB1F17-2C7C-4859-BFE6-79FE1E88FD49}" srcId="{89B32723-5F15-4A97-957D-57F177AA9F94}" destId="{D034BAA5-15A3-4BF8-8A18-9940E8A2331C}" srcOrd="2" destOrd="0" parTransId="{5EFDF991-86AB-48B6-94B5-57CEBB73DCFF}" sibTransId="{CA5242DE-9FB4-4E47-9F83-72BCA0F80087}"/>
    <dgm:cxn modelId="{6D417F19-B6AE-4465-BF70-E31FDD47CA4C}" srcId="{89B32723-5F15-4A97-957D-57F177AA9F94}" destId="{D22D5FCF-6A2B-4ACC-ABD0-6AC6AE95421D}" srcOrd="0" destOrd="0" parTransId="{CCD3BF5F-F5FF-490D-941E-C24D4586361E}" sibTransId="{4B71F636-CE4B-4691-8E9B-F3104A1F3532}"/>
    <dgm:cxn modelId="{EC9AA25C-5424-40FB-B74E-3536FBF3F9AA}" type="presOf" srcId="{3F77DDA1-736E-4408-8DBA-C22DA1E6F431}" destId="{A9F91EFE-A008-4905-808A-5D2B83B1DABA}" srcOrd="0" destOrd="0" presId="urn:microsoft.com/office/officeart/2005/8/layout/vList2"/>
    <dgm:cxn modelId="{B1A6FF66-C0CD-4DD1-B07D-EA26B4A7F81F}" srcId="{89B32723-5F15-4A97-957D-57F177AA9F94}" destId="{3F77DDA1-736E-4408-8DBA-C22DA1E6F431}" srcOrd="1" destOrd="0" parTransId="{D2BD5815-E5CA-4B94-BCB2-A5957952475E}" sibTransId="{5B0BB0DC-AD4D-46D3-BACF-3C9F91EA4697}"/>
    <dgm:cxn modelId="{9D62109C-5F02-4820-ABAD-79DEDBBAC984}" srcId="{89B32723-5F15-4A97-957D-57F177AA9F94}" destId="{537A77AC-41F9-42A0-BE91-6EF4D3C7CBC1}" srcOrd="3" destOrd="0" parTransId="{F98C8133-1EEA-47D3-B9E8-A302107BF566}" sibTransId="{EEABED98-70C9-408E-B76F-CCCF582F0AB4}"/>
    <dgm:cxn modelId="{81D733AC-8055-4405-A068-99D43A48078B}" type="presOf" srcId="{537A77AC-41F9-42A0-BE91-6EF4D3C7CBC1}" destId="{E0D48553-2044-4856-90F7-9F7064A5F4B2}" srcOrd="0" destOrd="0" presId="urn:microsoft.com/office/officeart/2005/8/layout/vList2"/>
    <dgm:cxn modelId="{D2557CAC-3EA8-49D0-A1ED-718ADD27AAE3}" type="presOf" srcId="{89B32723-5F15-4A97-957D-57F177AA9F94}" destId="{EBF995FA-19A0-4D78-B2C6-BB840BB00D75}" srcOrd="0" destOrd="0" presId="urn:microsoft.com/office/officeart/2005/8/layout/vList2"/>
    <dgm:cxn modelId="{14286FBF-A2C6-4576-8A29-004795BDCE34}" type="presOf" srcId="{D22D5FCF-6A2B-4ACC-ABD0-6AC6AE95421D}" destId="{DCD4F9CF-3A47-441F-9908-ECAAA1506B11}" srcOrd="0" destOrd="0" presId="urn:microsoft.com/office/officeart/2005/8/layout/vList2"/>
    <dgm:cxn modelId="{BFA82FCC-A1ED-4E13-B275-1CEFB780FF96}" type="presParOf" srcId="{EBF995FA-19A0-4D78-B2C6-BB840BB00D75}" destId="{DCD4F9CF-3A47-441F-9908-ECAAA1506B11}" srcOrd="0" destOrd="0" presId="urn:microsoft.com/office/officeart/2005/8/layout/vList2"/>
    <dgm:cxn modelId="{9BA29E11-0808-4F14-B38D-DA306EC52EE5}" type="presParOf" srcId="{EBF995FA-19A0-4D78-B2C6-BB840BB00D75}" destId="{4DA1075B-3313-441D-9D22-9971216BF243}" srcOrd="1" destOrd="0" presId="urn:microsoft.com/office/officeart/2005/8/layout/vList2"/>
    <dgm:cxn modelId="{3E5FD805-9DEA-4423-93E4-CABB7120018A}" type="presParOf" srcId="{EBF995FA-19A0-4D78-B2C6-BB840BB00D75}" destId="{A9F91EFE-A008-4905-808A-5D2B83B1DABA}" srcOrd="2" destOrd="0" presId="urn:microsoft.com/office/officeart/2005/8/layout/vList2"/>
    <dgm:cxn modelId="{2AF2A42A-B02C-4BE4-8D92-3571C966D47C}" type="presParOf" srcId="{EBF995FA-19A0-4D78-B2C6-BB840BB00D75}" destId="{73D9870C-173C-4527-9834-BF4992B0B984}" srcOrd="3" destOrd="0" presId="urn:microsoft.com/office/officeart/2005/8/layout/vList2"/>
    <dgm:cxn modelId="{4272B734-8C83-414B-90B5-AD246F9B7581}" type="presParOf" srcId="{EBF995FA-19A0-4D78-B2C6-BB840BB00D75}" destId="{8008B37C-5E95-49D3-B0A4-D5BB2F5F270C}" srcOrd="4" destOrd="0" presId="urn:microsoft.com/office/officeart/2005/8/layout/vList2"/>
    <dgm:cxn modelId="{8F0A8186-B8F5-41DC-B016-4617F75D306F}" type="presParOf" srcId="{EBF995FA-19A0-4D78-B2C6-BB840BB00D75}" destId="{0921F0F5-87B7-448C-BBC0-F6E7640176B5}" srcOrd="5" destOrd="0" presId="urn:microsoft.com/office/officeart/2005/8/layout/vList2"/>
    <dgm:cxn modelId="{D602F31E-DF12-4372-A4FC-3A8CBD8CEC30}" type="presParOf" srcId="{EBF995FA-19A0-4D78-B2C6-BB840BB00D75}" destId="{E0D48553-2044-4856-90F7-9F7064A5F4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4E2414-F329-4B8A-8872-7A1CAFE7A75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1523777-948E-49EB-B572-42455C7D693E}">
      <dgm:prSet/>
      <dgm:spPr/>
      <dgm:t>
        <a:bodyPr/>
        <a:lstStyle/>
        <a:p>
          <a:r>
            <a:rPr lang="en-US"/>
            <a:t>The Anti-Kickback Statute (AKS) and Stark Law are designed to prevent fraud and abuse that could harm federal healthcare programs and patients</a:t>
          </a:r>
        </a:p>
      </dgm:t>
    </dgm:pt>
    <dgm:pt modelId="{54FB1E7F-A235-46D4-A51D-6841DA81685E}" type="parTrans" cxnId="{DDBDD213-FB1C-439F-B8AE-D47058571869}">
      <dgm:prSet/>
      <dgm:spPr/>
      <dgm:t>
        <a:bodyPr/>
        <a:lstStyle/>
        <a:p>
          <a:endParaRPr lang="en-US"/>
        </a:p>
      </dgm:t>
    </dgm:pt>
    <dgm:pt modelId="{451A08D5-3EE3-46FF-B0BB-353C60F6CC63}" type="sibTrans" cxnId="{DDBDD213-FB1C-439F-B8AE-D47058571869}">
      <dgm:prSet/>
      <dgm:spPr/>
      <dgm:t>
        <a:bodyPr/>
        <a:lstStyle/>
        <a:p>
          <a:endParaRPr lang="en-US"/>
        </a:p>
      </dgm:t>
    </dgm:pt>
    <dgm:pt modelId="{9F56A347-72FD-4D7A-A85B-105E422C2D61}">
      <dgm:prSet/>
      <dgm:spPr/>
      <dgm:t>
        <a:bodyPr/>
        <a:lstStyle/>
        <a:p>
          <a:r>
            <a:rPr lang="en-US"/>
            <a:t>The AKS and the Stark Law prohibit a variety of financial relationships that would be completely permissible in other industries </a:t>
          </a:r>
        </a:p>
      </dgm:t>
    </dgm:pt>
    <dgm:pt modelId="{C1B48DC6-22AF-49CE-AAD5-DD0FC11B8C2E}" type="parTrans" cxnId="{6868C867-F6D4-431B-AEC5-9B79259427BC}">
      <dgm:prSet/>
      <dgm:spPr/>
      <dgm:t>
        <a:bodyPr/>
        <a:lstStyle/>
        <a:p>
          <a:endParaRPr lang="en-US"/>
        </a:p>
      </dgm:t>
    </dgm:pt>
    <dgm:pt modelId="{6263FBF9-14AD-49A7-AE26-9BF4F193395B}" type="sibTrans" cxnId="{6868C867-F6D4-431B-AEC5-9B79259427BC}">
      <dgm:prSet/>
      <dgm:spPr/>
      <dgm:t>
        <a:bodyPr/>
        <a:lstStyle/>
        <a:p>
          <a:endParaRPr lang="en-US"/>
        </a:p>
      </dgm:t>
    </dgm:pt>
    <dgm:pt modelId="{92CD9C6E-F1C9-4599-A0D5-CE4D1834967D}">
      <dgm:prSet/>
      <dgm:spPr/>
      <dgm:t>
        <a:bodyPr/>
        <a:lstStyle/>
        <a:p>
          <a:r>
            <a:rPr lang="en-US"/>
            <a:t>A financial relationship might be illegal even if it doesn't </a:t>
          </a:r>
          <a:r>
            <a:rPr lang="en-US" i="1"/>
            <a:t>feel </a:t>
          </a:r>
          <a:r>
            <a:rPr lang="en-US"/>
            <a:t>or </a:t>
          </a:r>
          <a:r>
            <a:rPr lang="en-US" i="1"/>
            <a:t>seem</a:t>
          </a:r>
          <a:r>
            <a:rPr lang="en-US"/>
            <a:t> wrong</a:t>
          </a:r>
        </a:p>
      </dgm:t>
    </dgm:pt>
    <dgm:pt modelId="{C183D864-2867-46A1-BEEC-251F512F0274}" type="parTrans" cxnId="{69D3C3A2-610A-4297-B8DF-C29B07CBCAD4}">
      <dgm:prSet/>
      <dgm:spPr/>
      <dgm:t>
        <a:bodyPr/>
        <a:lstStyle/>
        <a:p>
          <a:endParaRPr lang="en-US"/>
        </a:p>
      </dgm:t>
    </dgm:pt>
    <dgm:pt modelId="{8449FDF8-53FC-4F20-B320-06241E3D6162}" type="sibTrans" cxnId="{69D3C3A2-610A-4297-B8DF-C29B07CBCAD4}">
      <dgm:prSet/>
      <dgm:spPr/>
      <dgm:t>
        <a:bodyPr/>
        <a:lstStyle/>
        <a:p>
          <a:endParaRPr lang="en-US"/>
        </a:p>
      </dgm:t>
    </dgm:pt>
    <dgm:pt modelId="{D1BEBB8D-474C-41C7-A91B-BD0AD19B1F82}">
      <dgm:prSet/>
      <dgm:spPr/>
      <dgm:t>
        <a:bodyPr/>
        <a:lstStyle/>
        <a:p>
          <a:r>
            <a:rPr lang="en-US"/>
            <a:t>Even well-intentioned arrangements can violate the law</a:t>
          </a:r>
        </a:p>
      </dgm:t>
    </dgm:pt>
    <dgm:pt modelId="{46721DCE-DFCA-407B-BAD9-EDA4171FB1B1}" type="parTrans" cxnId="{935BE649-DD8E-4715-84AF-4461A51D50FE}">
      <dgm:prSet/>
      <dgm:spPr/>
      <dgm:t>
        <a:bodyPr/>
        <a:lstStyle/>
        <a:p>
          <a:endParaRPr lang="en-US"/>
        </a:p>
      </dgm:t>
    </dgm:pt>
    <dgm:pt modelId="{8904C064-DCA3-43C7-895F-2EE2B9431850}" type="sibTrans" cxnId="{935BE649-DD8E-4715-84AF-4461A51D50FE}">
      <dgm:prSet/>
      <dgm:spPr/>
      <dgm:t>
        <a:bodyPr/>
        <a:lstStyle/>
        <a:p>
          <a:endParaRPr lang="en-US"/>
        </a:p>
      </dgm:t>
    </dgm:pt>
    <dgm:pt modelId="{42E7434E-2692-4A66-A051-FB22F3FD5DEB}">
      <dgm:prSet/>
      <dgm:spPr/>
      <dgm:t>
        <a:bodyPr/>
        <a:lstStyle/>
        <a:p>
          <a:r>
            <a:rPr lang="en-US"/>
            <a:t>Laws Emphasize both substance (Is the nature and intent of the arrangement appropriate?) and form (Is the agreement in writing?  Does it include required provisions?)</a:t>
          </a:r>
        </a:p>
      </dgm:t>
    </dgm:pt>
    <dgm:pt modelId="{95AD2726-F9D4-4709-8F8A-10D62E0EE276}" type="parTrans" cxnId="{191F8569-49BE-428B-9172-5386C5F7DE14}">
      <dgm:prSet/>
      <dgm:spPr/>
      <dgm:t>
        <a:bodyPr/>
        <a:lstStyle/>
        <a:p>
          <a:endParaRPr lang="en-US"/>
        </a:p>
      </dgm:t>
    </dgm:pt>
    <dgm:pt modelId="{0FA2A1BC-3918-4853-A54C-C16AF43908B3}" type="sibTrans" cxnId="{191F8569-49BE-428B-9172-5386C5F7DE14}">
      <dgm:prSet/>
      <dgm:spPr/>
      <dgm:t>
        <a:bodyPr/>
        <a:lstStyle/>
        <a:p>
          <a:endParaRPr lang="en-US"/>
        </a:p>
      </dgm:t>
    </dgm:pt>
    <dgm:pt modelId="{101CC8C1-E0A6-4EE8-9587-FE186D9555BD}">
      <dgm:prSet/>
      <dgm:spPr/>
      <dgm:t>
        <a:bodyPr/>
        <a:lstStyle/>
        <a:p>
          <a:r>
            <a:rPr lang="en-US"/>
            <a:t>Compliance with laws governing financial arrangements with sources or recipients of referrals is essential to protecting ECMCC against:</a:t>
          </a:r>
        </a:p>
      </dgm:t>
    </dgm:pt>
    <dgm:pt modelId="{FA68702A-DF8A-4CFF-ABB6-7F3E059EF83D}" type="parTrans" cxnId="{23813AB1-7F80-41DC-B9A1-AEDDED3214CA}">
      <dgm:prSet/>
      <dgm:spPr/>
      <dgm:t>
        <a:bodyPr/>
        <a:lstStyle/>
        <a:p>
          <a:endParaRPr lang="en-US"/>
        </a:p>
      </dgm:t>
    </dgm:pt>
    <dgm:pt modelId="{1509F7E1-C125-4689-ACDC-30F74D90522B}" type="sibTrans" cxnId="{23813AB1-7F80-41DC-B9A1-AEDDED3214CA}">
      <dgm:prSet/>
      <dgm:spPr/>
      <dgm:t>
        <a:bodyPr/>
        <a:lstStyle/>
        <a:p>
          <a:endParaRPr lang="en-US"/>
        </a:p>
      </dgm:t>
    </dgm:pt>
    <dgm:pt modelId="{4EBD0CB1-EB74-4231-B6C8-E2935A98F5F6}">
      <dgm:prSet/>
      <dgm:spPr/>
      <dgm:t>
        <a:bodyPr/>
        <a:lstStyle/>
        <a:p>
          <a:r>
            <a:rPr lang="en-US"/>
            <a:t>Significant fines and penalties</a:t>
          </a:r>
        </a:p>
      </dgm:t>
    </dgm:pt>
    <dgm:pt modelId="{C085CEB6-AAC0-4309-919A-E92FF6DB0937}" type="parTrans" cxnId="{5057B64A-D15B-4480-B118-53E46D3BF211}">
      <dgm:prSet/>
      <dgm:spPr/>
      <dgm:t>
        <a:bodyPr/>
        <a:lstStyle/>
        <a:p>
          <a:endParaRPr lang="en-US"/>
        </a:p>
      </dgm:t>
    </dgm:pt>
    <dgm:pt modelId="{6FC2B2E4-1875-4596-B110-E417596DDD66}" type="sibTrans" cxnId="{5057B64A-D15B-4480-B118-53E46D3BF211}">
      <dgm:prSet/>
      <dgm:spPr/>
      <dgm:t>
        <a:bodyPr/>
        <a:lstStyle/>
        <a:p>
          <a:endParaRPr lang="en-US"/>
        </a:p>
      </dgm:t>
    </dgm:pt>
    <dgm:pt modelId="{9E6788EE-BC73-4840-83CA-8A9841DCC7AB}">
      <dgm:prSet/>
      <dgm:spPr/>
      <dgm:t>
        <a:bodyPr/>
        <a:lstStyle/>
        <a:p>
          <a:r>
            <a:rPr lang="en-US"/>
            <a:t>Reputational risk</a:t>
          </a:r>
        </a:p>
      </dgm:t>
    </dgm:pt>
    <dgm:pt modelId="{E51AEF07-D274-4E2F-8DE6-58164E841FF4}" type="parTrans" cxnId="{F24BD828-6FF0-44CC-89DD-2FFD72A593E7}">
      <dgm:prSet/>
      <dgm:spPr/>
      <dgm:t>
        <a:bodyPr/>
        <a:lstStyle/>
        <a:p>
          <a:endParaRPr lang="en-US"/>
        </a:p>
      </dgm:t>
    </dgm:pt>
    <dgm:pt modelId="{092EB3E8-7DE1-4173-B3EE-4329503C3278}" type="sibTrans" cxnId="{F24BD828-6FF0-44CC-89DD-2FFD72A593E7}">
      <dgm:prSet/>
      <dgm:spPr/>
      <dgm:t>
        <a:bodyPr/>
        <a:lstStyle/>
        <a:p>
          <a:endParaRPr lang="en-US"/>
        </a:p>
      </dgm:t>
    </dgm:pt>
    <dgm:pt modelId="{E8C18F65-9541-4F72-A930-2725001DCDC3}">
      <dgm:prSet/>
      <dgm:spPr/>
      <dgm:t>
        <a:bodyPr/>
        <a:lstStyle/>
        <a:p>
          <a:r>
            <a:rPr lang="en-US"/>
            <a:t>Legal costs incurred defending against an investigation</a:t>
          </a:r>
        </a:p>
      </dgm:t>
    </dgm:pt>
    <dgm:pt modelId="{2A10BA02-CA73-4C2D-9D7D-801EF532265C}" type="parTrans" cxnId="{A258C406-9D6B-4D10-A26D-3001BF7E0247}">
      <dgm:prSet/>
      <dgm:spPr/>
      <dgm:t>
        <a:bodyPr/>
        <a:lstStyle/>
        <a:p>
          <a:endParaRPr lang="en-US"/>
        </a:p>
      </dgm:t>
    </dgm:pt>
    <dgm:pt modelId="{A08DBF38-96C4-4A5F-BC85-EB00259FD296}" type="sibTrans" cxnId="{A258C406-9D6B-4D10-A26D-3001BF7E0247}">
      <dgm:prSet/>
      <dgm:spPr/>
      <dgm:t>
        <a:bodyPr/>
        <a:lstStyle/>
        <a:p>
          <a:endParaRPr lang="en-US"/>
        </a:p>
      </dgm:t>
    </dgm:pt>
    <dgm:pt modelId="{D3373307-9E95-4F86-AC46-2F7C29ED3836}" type="pres">
      <dgm:prSet presAssocID="{684E2414-F329-4B8A-8872-7A1CAFE7A75D}" presName="Name0" presStyleCnt="0">
        <dgm:presLayoutVars>
          <dgm:dir/>
          <dgm:animLvl val="lvl"/>
          <dgm:resizeHandles val="exact"/>
        </dgm:presLayoutVars>
      </dgm:prSet>
      <dgm:spPr/>
    </dgm:pt>
    <dgm:pt modelId="{EEA0191D-D3FD-4C82-9349-8826BBB474FC}" type="pres">
      <dgm:prSet presAssocID="{101CC8C1-E0A6-4EE8-9587-FE186D9555BD}" presName="boxAndChildren" presStyleCnt="0"/>
      <dgm:spPr/>
    </dgm:pt>
    <dgm:pt modelId="{1D381084-8BE7-4B74-9FD1-71A8D2EA247B}" type="pres">
      <dgm:prSet presAssocID="{101CC8C1-E0A6-4EE8-9587-FE186D9555BD}" presName="parentTextBox" presStyleLbl="node1" presStyleIdx="0" presStyleCnt="3"/>
      <dgm:spPr/>
    </dgm:pt>
    <dgm:pt modelId="{3F35F5C1-7FB7-4398-9947-176E86E7DDDB}" type="pres">
      <dgm:prSet presAssocID="{101CC8C1-E0A6-4EE8-9587-FE186D9555BD}" presName="entireBox" presStyleLbl="node1" presStyleIdx="0" presStyleCnt="3"/>
      <dgm:spPr/>
    </dgm:pt>
    <dgm:pt modelId="{141587BE-133D-4F46-B25D-C6541CA3211E}" type="pres">
      <dgm:prSet presAssocID="{101CC8C1-E0A6-4EE8-9587-FE186D9555BD}" presName="descendantBox" presStyleCnt="0"/>
      <dgm:spPr/>
    </dgm:pt>
    <dgm:pt modelId="{BA5382AA-D0D8-4ECF-9E4D-E391BA47CF38}" type="pres">
      <dgm:prSet presAssocID="{4EBD0CB1-EB74-4231-B6C8-E2935A98F5F6}" presName="childTextBox" presStyleLbl="fgAccFollowNode1" presStyleIdx="0" presStyleCnt="6">
        <dgm:presLayoutVars>
          <dgm:bulletEnabled val="1"/>
        </dgm:presLayoutVars>
      </dgm:prSet>
      <dgm:spPr/>
    </dgm:pt>
    <dgm:pt modelId="{4A91891C-F414-45C5-8256-B60F5149C066}" type="pres">
      <dgm:prSet presAssocID="{9E6788EE-BC73-4840-83CA-8A9841DCC7AB}" presName="childTextBox" presStyleLbl="fgAccFollowNode1" presStyleIdx="1" presStyleCnt="6">
        <dgm:presLayoutVars>
          <dgm:bulletEnabled val="1"/>
        </dgm:presLayoutVars>
      </dgm:prSet>
      <dgm:spPr/>
    </dgm:pt>
    <dgm:pt modelId="{719501D7-6C20-4479-B7CC-FDDB8F60163A}" type="pres">
      <dgm:prSet presAssocID="{E8C18F65-9541-4F72-A930-2725001DCDC3}" presName="childTextBox" presStyleLbl="fgAccFollowNode1" presStyleIdx="2" presStyleCnt="6">
        <dgm:presLayoutVars>
          <dgm:bulletEnabled val="1"/>
        </dgm:presLayoutVars>
      </dgm:prSet>
      <dgm:spPr/>
    </dgm:pt>
    <dgm:pt modelId="{11F64455-BDDC-4174-8D41-FAC2E86E3054}" type="pres">
      <dgm:prSet presAssocID="{6263FBF9-14AD-49A7-AE26-9BF4F193395B}" presName="sp" presStyleCnt="0"/>
      <dgm:spPr/>
    </dgm:pt>
    <dgm:pt modelId="{202E23D7-64BB-4D3E-9908-46203BFDA6F4}" type="pres">
      <dgm:prSet presAssocID="{9F56A347-72FD-4D7A-A85B-105E422C2D61}" presName="arrowAndChildren" presStyleCnt="0"/>
      <dgm:spPr/>
    </dgm:pt>
    <dgm:pt modelId="{0FDC017C-07E4-43C7-81B0-99ACC020A5CD}" type="pres">
      <dgm:prSet presAssocID="{9F56A347-72FD-4D7A-A85B-105E422C2D61}" presName="parentTextArrow" presStyleLbl="node1" presStyleIdx="0" presStyleCnt="3"/>
      <dgm:spPr/>
    </dgm:pt>
    <dgm:pt modelId="{DBFE3AFD-3B26-4202-9133-76600F0D0C8B}" type="pres">
      <dgm:prSet presAssocID="{9F56A347-72FD-4D7A-A85B-105E422C2D61}" presName="arrow" presStyleLbl="node1" presStyleIdx="1" presStyleCnt="3"/>
      <dgm:spPr/>
    </dgm:pt>
    <dgm:pt modelId="{FD36BFBE-2E1C-4D6E-B41B-C3AFE981673D}" type="pres">
      <dgm:prSet presAssocID="{9F56A347-72FD-4D7A-A85B-105E422C2D61}" presName="descendantArrow" presStyleCnt="0"/>
      <dgm:spPr/>
    </dgm:pt>
    <dgm:pt modelId="{409D265A-393D-4DAA-9F1F-1AD6E4FD0254}" type="pres">
      <dgm:prSet presAssocID="{92CD9C6E-F1C9-4599-A0D5-CE4D1834967D}" presName="childTextArrow" presStyleLbl="fgAccFollowNode1" presStyleIdx="3" presStyleCnt="6">
        <dgm:presLayoutVars>
          <dgm:bulletEnabled val="1"/>
        </dgm:presLayoutVars>
      </dgm:prSet>
      <dgm:spPr/>
    </dgm:pt>
    <dgm:pt modelId="{FE282968-E979-4ACB-A31B-4F19F43C5562}" type="pres">
      <dgm:prSet presAssocID="{D1BEBB8D-474C-41C7-A91B-BD0AD19B1F82}" presName="childTextArrow" presStyleLbl="fgAccFollowNode1" presStyleIdx="4" presStyleCnt="6">
        <dgm:presLayoutVars>
          <dgm:bulletEnabled val="1"/>
        </dgm:presLayoutVars>
      </dgm:prSet>
      <dgm:spPr/>
    </dgm:pt>
    <dgm:pt modelId="{EBB67EA5-2E43-40BA-9D63-BEAB118D950F}" type="pres">
      <dgm:prSet presAssocID="{42E7434E-2692-4A66-A051-FB22F3FD5DEB}" presName="childTextArrow" presStyleLbl="fgAccFollowNode1" presStyleIdx="5" presStyleCnt="6">
        <dgm:presLayoutVars>
          <dgm:bulletEnabled val="1"/>
        </dgm:presLayoutVars>
      </dgm:prSet>
      <dgm:spPr/>
    </dgm:pt>
    <dgm:pt modelId="{4180B261-9CA4-4100-8A2B-603178E58C58}" type="pres">
      <dgm:prSet presAssocID="{451A08D5-3EE3-46FF-B0BB-353C60F6CC63}" presName="sp" presStyleCnt="0"/>
      <dgm:spPr/>
    </dgm:pt>
    <dgm:pt modelId="{11741C13-F095-494D-89AD-A8B6078956D0}" type="pres">
      <dgm:prSet presAssocID="{51523777-948E-49EB-B572-42455C7D693E}" presName="arrowAndChildren" presStyleCnt="0"/>
      <dgm:spPr/>
    </dgm:pt>
    <dgm:pt modelId="{FD59E319-90FE-44E9-8DE6-E1B3D8FE0C61}" type="pres">
      <dgm:prSet presAssocID="{51523777-948E-49EB-B572-42455C7D693E}" presName="parentTextArrow" presStyleLbl="node1" presStyleIdx="2" presStyleCnt="3"/>
      <dgm:spPr/>
    </dgm:pt>
  </dgm:ptLst>
  <dgm:cxnLst>
    <dgm:cxn modelId="{A258C406-9D6B-4D10-A26D-3001BF7E0247}" srcId="{101CC8C1-E0A6-4EE8-9587-FE186D9555BD}" destId="{E8C18F65-9541-4F72-A930-2725001DCDC3}" srcOrd="2" destOrd="0" parTransId="{2A10BA02-CA73-4C2D-9D7D-801EF532265C}" sibTransId="{A08DBF38-96C4-4A5F-BC85-EB00259FD296}"/>
    <dgm:cxn modelId="{9B0D0407-6DDE-4CD6-9BE7-304B4B75C09E}" type="presOf" srcId="{9E6788EE-BC73-4840-83CA-8A9841DCC7AB}" destId="{4A91891C-F414-45C5-8256-B60F5149C066}" srcOrd="0" destOrd="0" presId="urn:microsoft.com/office/officeart/2005/8/layout/process4"/>
    <dgm:cxn modelId="{DDBDD213-FB1C-439F-B8AE-D47058571869}" srcId="{684E2414-F329-4B8A-8872-7A1CAFE7A75D}" destId="{51523777-948E-49EB-B572-42455C7D693E}" srcOrd="0" destOrd="0" parTransId="{54FB1E7F-A235-46D4-A51D-6841DA81685E}" sibTransId="{451A08D5-3EE3-46FF-B0BB-353C60F6CC63}"/>
    <dgm:cxn modelId="{F24BD828-6FF0-44CC-89DD-2FFD72A593E7}" srcId="{101CC8C1-E0A6-4EE8-9587-FE186D9555BD}" destId="{9E6788EE-BC73-4840-83CA-8A9841DCC7AB}" srcOrd="1" destOrd="0" parTransId="{E51AEF07-D274-4E2F-8DE6-58164E841FF4}" sibTransId="{092EB3E8-7DE1-4173-B3EE-4329503C3278}"/>
    <dgm:cxn modelId="{9D99832D-F875-43A7-9820-F753E0825AEF}" type="presOf" srcId="{4EBD0CB1-EB74-4231-B6C8-E2935A98F5F6}" destId="{BA5382AA-D0D8-4ECF-9E4D-E391BA47CF38}" srcOrd="0" destOrd="0" presId="urn:microsoft.com/office/officeart/2005/8/layout/process4"/>
    <dgm:cxn modelId="{959CD333-1534-4FC1-B3AD-2F47E627F10D}" type="presOf" srcId="{E8C18F65-9541-4F72-A930-2725001DCDC3}" destId="{719501D7-6C20-4479-B7CC-FDDB8F60163A}" srcOrd="0" destOrd="0" presId="urn:microsoft.com/office/officeart/2005/8/layout/process4"/>
    <dgm:cxn modelId="{3CBECE5B-CB49-44DC-8E5C-A25AB77D1EE2}" type="presOf" srcId="{684E2414-F329-4B8A-8872-7A1CAFE7A75D}" destId="{D3373307-9E95-4F86-AC46-2F7C29ED3836}" srcOrd="0" destOrd="0" presId="urn:microsoft.com/office/officeart/2005/8/layout/process4"/>
    <dgm:cxn modelId="{685CCF63-0318-4A8D-90D8-17FE9DA3471E}" type="presOf" srcId="{51523777-948E-49EB-B572-42455C7D693E}" destId="{FD59E319-90FE-44E9-8DE6-E1B3D8FE0C61}" srcOrd="0" destOrd="0" presId="urn:microsoft.com/office/officeart/2005/8/layout/process4"/>
    <dgm:cxn modelId="{6868C867-F6D4-431B-AEC5-9B79259427BC}" srcId="{684E2414-F329-4B8A-8872-7A1CAFE7A75D}" destId="{9F56A347-72FD-4D7A-A85B-105E422C2D61}" srcOrd="1" destOrd="0" parTransId="{C1B48DC6-22AF-49CE-AAD5-DD0FC11B8C2E}" sibTransId="{6263FBF9-14AD-49A7-AE26-9BF4F193395B}"/>
    <dgm:cxn modelId="{191F8569-49BE-428B-9172-5386C5F7DE14}" srcId="{9F56A347-72FD-4D7A-A85B-105E422C2D61}" destId="{42E7434E-2692-4A66-A051-FB22F3FD5DEB}" srcOrd="2" destOrd="0" parTransId="{95AD2726-F9D4-4709-8F8A-10D62E0EE276}" sibTransId="{0FA2A1BC-3918-4853-A54C-C16AF43908B3}"/>
    <dgm:cxn modelId="{935BE649-DD8E-4715-84AF-4461A51D50FE}" srcId="{9F56A347-72FD-4D7A-A85B-105E422C2D61}" destId="{D1BEBB8D-474C-41C7-A91B-BD0AD19B1F82}" srcOrd="1" destOrd="0" parTransId="{46721DCE-DFCA-407B-BAD9-EDA4171FB1B1}" sibTransId="{8904C064-DCA3-43C7-895F-2EE2B9431850}"/>
    <dgm:cxn modelId="{5057B64A-D15B-4480-B118-53E46D3BF211}" srcId="{101CC8C1-E0A6-4EE8-9587-FE186D9555BD}" destId="{4EBD0CB1-EB74-4231-B6C8-E2935A98F5F6}" srcOrd="0" destOrd="0" parTransId="{C085CEB6-AAC0-4309-919A-E92FF6DB0937}" sibTransId="{6FC2B2E4-1875-4596-B110-E417596DDD66}"/>
    <dgm:cxn modelId="{6528F755-119C-481A-A231-36AEF6E654F3}" type="presOf" srcId="{92CD9C6E-F1C9-4599-A0D5-CE4D1834967D}" destId="{409D265A-393D-4DAA-9F1F-1AD6E4FD0254}" srcOrd="0" destOrd="0" presId="urn:microsoft.com/office/officeart/2005/8/layout/process4"/>
    <dgm:cxn modelId="{31C7CA86-2D6B-4B30-8729-24993FE499F3}" type="presOf" srcId="{101CC8C1-E0A6-4EE8-9587-FE186D9555BD}" destId="{1D381084-8BE7-4B74-9FD1-71A8D2EA247B}" srcOrd="0" destOrd="0" presId="urn:microsoft.com/office/officeart/2005/8/layout/process4"/>
    <dgm:cxn modelId="{69D3C3A2-610A-4297-B8DF-C29B07CBCAD4}" srcId="{9F56A347-72FD-4D7A-A85B-105E422C2D61}" destId="{92CD9C6E-F1C9-4599-A0D5-CE4D1834967D}" srcOrd="0" destOrd="0" parTransId="{C183D864-2867-46A1-BEEC-251F512F0274}" sibTransId="{8449FDF8-53FC-4F20-B320-06241E3D6162}"/>
    <dgm:cxn modelId="{0A7CFBA5-2F9A-4EAC-87C7-D62332AF5D07}" type="presOf" srcId="{42E7434E-2692-4A66-A051-FB22F3FD5DEB}" destId="{EBB67EA5-2E43-40BA-9D63-BEAB118D950F}" srcOrd="0" destOrd="0" presId="urn:microsoft.com/office/officeart/2005/8/layout/process4"/>
    <dgm:cxn modelId="{23813AB1-7F80-41DC-B9A1-AEDDED3214CA}" srcId="{684E2414-F329-4B8A-8872-7A1CAFE7A75D}" destId="{101CC8C1-E0A6-4EE8-9587-FE186D9555BD}" srcOrd="2" destOrd="0" parTransId="{FA68702A-DF8A-4CFF-ABB6-7F3E059EF83D}" sibTransId="{1509F7E1-C125-4689-ACDC-30F74D90522B}"/>
    <dgm:cxn modelId="{CD0D90BF-67F6-4FFC-9D23-55F8081326DE}" type="presOf" srcId="{101CC8C1-E0A6-4EE8-9587-FE186D9555BD}" destId="{3F35F5C1-7FB7-4398-9947-176E86E7DDDB}" srcOrd="1" destOrd="0" presId="urn:microsoft.com/office/officeart/2005/8/layout/process4"/>
    <dgm:cxn modelId="{68DC88CB-DC03-4238-99AF-1C3063B1FF6E}" type="presOf" srcId="{D1BEBB8D-474C-41C7-A91B-BD0AD19B1F82}" destId="{FE282968-E979-4ACB-A31B-4F19F43C5562}" srcOrd="0" destOrd="0" presId="urn:microsoft.com/office/officeart/2005/8/layout/process4"/>
    <dgm:cxn modelId="{BEE782D9-BB21-40AA-8439-36C69A05DCE4}" type="presOf" srcId="{9F56A347-72FD-4D7A-A85B-105E422C2D61}" destId="{0FDC017C-07E4-43C7-81B0-99ACC020A5CD}" srcOrd="0" destOrd="0" presId="urn:microsoft.com/office/officeart/2005/8/layout/process4"/>
    <dgm:cxn modelId="{AA77ACE3-5CD8-43EC-9CCE-29C4EBF61324}" type="presOf" srcId="{9F56A347-72FD-4D7A-A85B-105E422C2D61}" destId="{DBFE3AFD-3B26-4202-9133-76600F0D0C8B}" srcOrd="1" destOrd="0" presId="urn:microsoft.com/office/officeart/2005/8/layout/process4"/>
    <dgm:cxn modelId="{32DF5122-B603-4E31-A2D5-586EF8D28952}" type="presParOf" srcId="{D3373307-9E95-4F86-AC46-2F7C29ED3836}" destId="{EEA0191D-D3FD-4C82-9349-8826BBB474FC}" srcOrd="0" destOrd="0" presId="urn:microsoft.com/office/officeart/2005/8/layout/process4"/>
    <dgm:cxn modelId="{B99B7C87-6DE1-4840-A2E9-B6ED2FE512C8}" type="presParOf" srcId="{EEA0191D-D3FD-4C82-9349-8826BBB474FC}" destId="{1D381084-8BE7-4B74-9FD1-71A8D2EA247B}" srcOrd="0" destOrd="0" presId="urn:microsoft.com/office/officeart/2005/8/layout/process4"/>
    <dgm:cxn modelId="{6FF4C121-CACB-475D-BFF1-E59301CD4A88}" type="presParOf" srcId="{EEA0191D-D3FD-4C82-9349-8826BBB474FC}" destId="{3F35F5C1-7FB7-4398-9947-176E86E7DDDB}" srcOrd="1" destOrd="0" presId="urn:microsoft.com/office/officeart/2005/8/layout/process4"/>
    <dgm:cxn modelId="{22660ACF-2F74-4ABE-93D5-27937D19E7F7}" type="presParOf" srcId="{EEA0191D-D3FD-4C82-9349-8826BBB474FC}" destId="{141587BE-133D-4F46-B25D-C6541CA3211E}" srcOrd="2" destOrd="0" presId="urn:microsoft.com/office/officeart/2005/8/layout/process4"/>
    <dgm:cxn modelId="{39F9849A-0127-4688-81D8-A6280DDD07EB}" type="presParOf" srcId="{141587BE-133D-4F46-B25D-C6541CA3211E}" destId="{BA5382AA-D0D8-4ECF-9E4D-E391BA47CF38}" srcOrd="0" destOrd="0" presId="urn:microsoft.com/office/officeart/2005/8/layout/process4"/>
    <dgm:cxn modelId="{863A1BCA-3799-4511-AB17-220F1C871D89}" type="presParOf" srcId="{141587BE-133D-4F46-B25D-C6541CA3211E}" destId="{4A91891C-F414-45C5-8256-B60F5149C066}" srcOrd="1" destOrd="0" presId="urn:microsoft.com/office/officeart/2005/8/layout/process4"/>
    <dgm:cxn modelId="{D80CC67E-DA3E-43A8-9ACE-CD6F4077C52C}" type="presParOf" srcId="{141587BE-133D-4F46-B25D-C6541CA3211E}" destId="{719501D7-6C20-4479-B7CC-FDDB8F60163A}" srcOrd="2" destOrd="0" presId="urn:microsoft.com/office/officeart/2005/8/layout/process4"/>
    <dgm:cxn modelId="{B4EAB6B1-3B83-4C22-B42F-57F2C065BC62}" type="presParOf" srcId="{D3373307-9E95-4F86-AC46-2F7C29ED3836}" destId="{11F64455-BDDC-4174-8D41-FAC2E86E3054}" srcOrd="1" destOrd="0" presId="urn:microsoft.com/office/officeart/2005/8/layout/process4"/>
    <dgm:cxn modelId="{BAF8CFDA-E66A-447F-AC0E-1875ECC16AC8}" type="presParOf" srcId="{D3373307-9E95-4F86-AC46-2F7C29ED3836}" destId="{202E23D7-64BB-4D3E-9908-46203BFDA6F4}" srcOrd="2" destOrd="0" presId="urn:microsoft.com/office/officeart/2005/8/layout/process4"/>
    <dgm:cxn modelId="{84072FBA-CF0F-405D-8608-506E1A9AD671}" type="presParOf" srcId="{202E23D7-64BB-4D3E-9908-46203BFDA6F4}" destId="{0FDC017C-07E4-43C7-81B0-99ACC020A5CD}" srcOrd="0" destOrd="0" presId="urn:microsoft.com/office/officeart/2005/8/layout/process4"/>
    <dgm:cxn modelId="{F9531657-C383-4084-8D35-D77723C90DF3}" type="presParOf" srcId="{202E23D7-64BB-4D3E-9908-46203BFDA6F4}" destId="{DBFE3AFD-3B26-4202-9133-76600F0D0C8B}" srcOrd="1" destOrd="0" presId="urn:microsoft.com/office/officeart/2005/8/layout/process4"/>
    <dgm:cxn modelId="{D3F3C145-B30D-45ED-8C52-F5AE826A2E1A}" type="presParOf" srcId="{202E23D7-64BB-4D3E-9908-46203BFDA6F4}" destId="{FD36BFBE-2E1C-4D6E-B41B-C3AFE981673D}" srcOrd="2" destOrd="0" presId="urn:microsoft.com/office/officeart/2005/8/layout/process4"/>
    <dgm:cxn modelId="{CF937623-F64E-4230-85F2-CB09ECD9659F}" type="presParOf" srcId="{FD36BFBE-2E1C-4D6E-B41B-C3AFE981673D}" destId="{409D265A-393D-4DAA-9F1F-1AD6E4FD0254}" srcOrd="0" destOrd="0" presId="urn:microsoft.com/office/officeart/2005/8/layout/process4"/>
    <dgm:cxn modelId="{29CEA72B-5E9A-4905-B527-CB31964AC340}" type="presParOf" srcId="{FD36BFBE-2E1C-4D6E-B41B-C3AFE981673D}" destId="{FE282968-E979-4ACB-A31B-4F19F43C5562}" srcOrd="1" destOrd="0" presId="urn:microsoft.com/office/officeart/2005/8/layout/process4"/>
    <dgm:cxn modelId="{C79F0F45-AF20-4C5B-967B-A5164BF4C544}" type="presParOf" srcId="{FD36BFBE-2E1C-4D6E-B41B-C3AFE981673D}" destId="{EBB67EA5-2E43-40BA-9D63-BEAB118D950F}" srcOrd="2" destOrd="0" presId="urn:microsoft.com/office/officeart/2005/8/layout/process4"/>
    <dgm:cxn modelId="{A95ECD45-BA4E-405E-A988-016A7FEFDB12}" type="presParOf" srcId="{D3373307-9E95-4F86-AC46-2F7C29ED3836}" destId="{4180B261-9CA4-4100-8A2B-603178E58C58}" srcOrd="3" destOrd="0" presId="urn:microsoft.com/office/officeart/2005/8/layout/process4"/>
    <dgm:cxn modelId="{4F2B1B9E-FED3-44DA-A40A-F10E680A76EB}" type="presParOf" srcId="{D3373307-9E95-4F86-AC46-2F7C29ED3836}" destId="{11741C13-F095-494D-89AD-A8B6078956D0}" srcOrd="4" destOrd="0" presId="urn:microsoft.com/office/officeart/2005/8/layout/process4"/>
    <dgm:cxn modelId="{2BDC4BB8-9E3D-40E6-9CD8-AC640E501671}" type="presParOf" srcId="{11741C13-F095-494D-89AD-A8B6078956D0}" destId="{FD59E319-90FE-44E9-8DE6-E1B3D8FE0C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FFDA2B1-020B-4C74-852E-DC53D615A72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CA49ABA-2C20-43D4-91B6-054A546A296C}">
      <dgm:prSet custT="1"/>
      <dgm:spPr/>
      <dgm:t>
        <a:bodyPr anchor="ctr"/>
        <a:lstStyle/>
        <a:p>
          <a:r>
            <a:rPr lang="en-US" sz="1100" dirty="0"/>
            <a:t>The AKS prohibits payments or other transfers of value that are intended to induce referrals</a:t>
          </a:r>
        </a:p>
      </dgm:t>
    </dgm:pt>
    <dgm:pt modelId="{16C03440-F4B6-44FD-9446-9838E76ECDE9}" type="parTrans" cxnId="{1EEA5601-EFC3-4B9D-9C7A-C2A1713FD4A8}">
      <dgm:prSet/>
      <dgm:spPr/>
      <dgm:t>
        <a:bodyPr/>
        <a:lstStyle/>
        <a:p>
          <a:endParaRPr lang="en-US"/>
        </a:p>
      </dgm:t>
    </dgm:pt>
    <dgm:pt modelId="{2E10BDEA-E3BE-4231-A090-436F06B29FDB}" type="sibTrans" cxnId="{1EEA5601-EFC3-4B9D-9C7A-C2A1713FD4A8}">
      <dgm:prSet/>
      <dgm:spPr/>
      <dgm:t>
        <a:bodyPr/>
        <a:lstStyle/>
        <a:p>
          <a:endParaRPr lang="en-US"/>
        </a:p>
      </dgm:t>
    </dgm:pt>
    <dgm:pt modelId="{1AEF31E6-D13B-4F3B-9233-ADAB7D99D17C}">
      <dgm:prSet custT="1"/>
      <dgm:spPr/>
      <dgm:t>
        <a:bodyPr anchor="ctr"/>
        <a:lstStyle/>
        <a:p>
          <a:r>
            <a:rPr lang="en-US" sz="1100" dirty="0"/>
            <a:t>A relationship will violate the AKS if just one purpose is an intent to improperly induce referrals</a:t>
          </a:r>
        </a:p>
      </dgm:t>
    </dgm:pt>
    <dgm:pt modelId="{A96402E5-FEEC-41A2-87AB-425ABE331121}" type="parTrans" cxnId="{A9E1F0FA-28EB-40F9-892A-3BAAB6B451D8}">
      <dgm:prSet/>
      <dgm:spPr/>
      <dgm:t>
        <a:bodyPr/>
        <a:lstStyle/>
        <a:p>
          <a:endParaRPr lang="en-US"/>
        </a:p>
      </dgm:t>
    </dgm:pt>
    <dgm:pt modelId="{1D68F815-F532-4AC3-A872-E6613D9DC216}" type="sibTrans" cxnId="{A9E1F0FA-28EB-40F9-892A-3BAAB6B451D8}">
      <dgm:prSet/>
      <dgm:spPr/>
      <dgm:t>
        <a:bodyPr/>
        <a:lstStyle/>
        <a:p>
          <a:endParaRPr lang="en-US"/>
        </a:p>
      </dgm:t>
    </dgm:pt>
    <dgm:pt modelId="{341588E5-9B8E-466A-BF0F-4FDD3267AD6B}">
      <dgm:prSet/>
      <dgm:spPr/>
      <dgm:t>
        <a:bodyPr/>
        <a:lstStyle/>
        <a:p>
          <a:r>
            <a:rPr lang="en-US" dirty="0"/>
            <a:t>The AKS prohibits ECMCC from “knowingly and willfully” offering, requesting, giving, or taking any “remuneration”—basically, anything of value—in exchange for healthcare business</a:t>
          </a:r>
        </a:p>
      </dgm:t>
    </dgm:pt>
    <dgm:pt modelId="{74BC19C2-D6D9-4AD2-AC76-BBC6B8F4949E}" type="parTrans" cxnId="{4CD8121E-8526-421A-80A5-2450C3A86965}">
      <dgm:prSet/>
      <dgm:spPr/>
      <dgm:t>
        <a:bodyPr/>
        <a:lstStyle/>
        <a:p>
          <a:endParaRPr lang="en-US"/>
        </a:p>
      </dgm:t>
    </dgm:pt>
    <dgm:pt modelId="{0C7D738C-D62A-4464-8617-2E76221CD471}" type="sibTrans" cxnId="{4CD8121E-8526-421A-80A5-2450C3A86965}">
      <dgm:prSet/>
      <dgm:spPr/>
      <dgm:t>
        <a:bodyPr/>
        <a:lstStyle/>
        <a:p>
          <a:endParaRPr lang="en-US"/>
        </a:p>
      </dgm:t>
    </dgm:pt>
    <dgm:pt modelId="{41B99B4C-A494-4DBA-81E8-83F6A424AAA2}">
      <dgm:prSet custT="1"/>
      <dgm:spPr/>
      <dgm:t>
        <a:bodyPr anchor="ctr"/>
        <a:lstStyle/>
        <a:p>
          <a:r>
            <a:rPr lang="en-US" sz="1100" dirty="0"/>
            <a:t>Violations of the AKS may result in significant civil and criminal penalties</a:t>
          </a:r>
        </a:p>
      </dgm:t>
    </dgm:pt>
    <dgm:pt modelId="{BB7E3328-B625-4E80-898B-A65296C9B49E}" type="parTrans" cxnId="{6A007B3E-0A63-4ACE-A491-31C014E2778C}">
      <dgm:prSet/>
      <dgm:spPr/>
      <dgm:t>
        <a:bodyPr/>
        <a:lstStyle/>
        <a:p>
          <a:endParaRPr lang="en-US"/>
        </a:p>
      </dgm:t>
    </dgm:pt>
    <dgm:pt modelId="{67F94B9A-199F-4636-BB78-1BF0F1A47853}" type="sibTrans" cxnId="{6A007B3E-0A63-4ACE-A491-31C014E2778C}">
      <dgm:prSet/>
      <dgm:spPr/>
      <dgm:t>
        <a:bodyPr/>
        <a:lstStyle/>
        <a:p>
          <a:endParaRPr lang="en-US"/>
        </a:p>
      </dgm:t>
    </dgm:pt>
    <dgm:pt modelId="{D6BB6ABA-F406-4569-84FC-6C33DE917C78}">
      <dgm:prSet custT="1"/>
      <dgm:spPr/>
      <dgm:t>
        <a:bodyPr anchor="ctr"/>
        <a:lstStyle/>
        <a:p>
          <a:r>
            <a:rPr lang="en-US" sz="1100" dirty="0"/>
            <a:t>Forfeiture of federal healthcare program reimbursement</a:t>
          </a:r>
        </a:p>
      </dgm:t>
    </dgm:pt>
    <dgm:pt modelId="{C778AC68-11BA-4122-BA48-45AAC182B7BB}" type="parTrans" cxnId="{13EB206F-38DE-4275-A0CA-3B26956B622E}">
      <dgm:prSet/>
      <dgm:spPr/>
      <dgm:t>
        <a:bodyPr/>
        <a:lstStyle/>
        <a:p>
          <a:endParaRPr lang="en-US"/>
        </a:p>
      </dgm:t>
    </dgm:pt>
    <dgm:pt modelId="{331835C5-BC58-4A92-A981-ED6CD8851322}" type="sibTrans" cxnId="{13EB206F-38DE-4275-A0CA-3B26956B622E}">
      <dgm:prSet/>
      <dgm:spPr/>
      <dgm:t>
        <a:bodyPr/>
        <a:lstStyle/>
        <a:p>
          <a:endParaRPr lang="en-US"/>
        </a:p>
      </dgm:t>
    </dgm:pt>
    <dgm:pt modelId="{A19A1AB9-F341-42BD-A362-C4750B628D94}">
      <dgm:prSet custT="1"/>
      <dgm:spPr/>
      <dgm:t>
        <a:bodyPr anchor="ctr"/>
        <a:lstStyle/>
        <a:p>
          <a:r>
            <a:rPr lang="en-US" sz="1100" dirty="0"/>
            <a:t>Treble damages under the False Claims Act</a:t>
          </a:r>
        </a:p>
      </dgm:t>
    </dgm:pt>
    <dgm:pt modelId="{866EFDEE-2B9F-4A07-BAEE-A43177057A45}" type="parTrans" cxnId="{43B276F2-4ADC-4C04-829F-412F519884BE}">
      <dgm:prSet/>
      <dgm:spPr/>
      <dgm:t>
        <a:bodyPr/>
        <a:lstStyle/>
        <a:p>
          <a:endParaRPr lang="en-US"/>
        </a:p>
      </dgm:t>
    </dgm:pt>
    <dgm:pt modelId="{B8641F62-0AC7-434E-B808-D1AB1F969386}" type="sibTrans" cxnId="{43B276F2-4ADC-4C04-829F-412F519884BE}">
      <dgm:prSet/>
      <dgm:spPr/>
      <dgm:t>
        <a:bodyPr/>
        <a:lstStyle/>
        <a:p>
          <a:endParaRPr lang="en-US"/>
        </a:p>
      </dgm:t>
    </dgm:pt>
    <dgm:pt modelId="{D9B15E45-12FB-4BA4-97DC-3764C28908D6}">
      <dgm:prSet custT="1"/>
      <dgm:spPr/>
      <dgm:t>
        <a:bodyPr anchor="ctr"/>
        <a:lstStyle/>
        <a:p>
          <a:r>
            <a:rPr lang="en-US" sz="1100" dirty="0"/>
            <a:t>An underlying AKS violation renders claims per se false under the False Claims Act</a:t>
          </a:r>
        </a:p>
      </dgm:t>
    </dgm:pt>
    <dgm:pt modelId="{39A8DCC6-9AB1-43AA-B670-815EA5332722}" type="parTrans" cxnId="{4CFCAF80-6DC9-47A0-BB3E-B7FD106A791F}">
      <dgm:prSet/>
      <dgm:spPr/>
      <dgm:t>
        <a:bodyPr/>
        <a:lstStyle/>
        <a:p>
          <a:endParaRPr lang="en-US"/>
        </a:p>
      </dgm:t>
    </dgm:pt>
    <dgm:pt modelId="{2E5E35F2-0FC3-44C1-91C2-D4AA0B756767}" type="sibTrans" cxnId="{4CFCAF80-6DC9-47A0-BB3E-B7FD106A791F}">
      <dgm:prSet/>
      <dgm:spPr/>
      <dgm:t>
        <a:bodyPr/>
        <a:lstStyle/>
        <a:p>
          <a:endParaRPr lang="en-US"/>
        </a:p>
      </dgm:t>
    </dgm:pt>
    <dgm:pt modelId="{AD3D3EF2-4A77-417F-9EEB-49035405BD38}">
      <dgm:prSet custT="1"/>
      <dgm:spPr/>
      <dgm:t>
        <a:bodyPr anchor="ctr"/>
        <a:lstStyle/>
        <a:p>
          <a:r>
            <a:rPr lang="en-US" sz="1100"/>
            <a:t>Exclusion from federal healthcare programs</a:t>
          </a:r>
        </a:p>
      </dgm:t>
    </dgm:pt>
    <dgm:pt modelId="{1984FF54-FF0B-4650-8D2B-54A94F3EF1AA}" type="parTrans" cxnId="{1F06A2C2-CC73-47C4-A45A-0C6B551AAF15}">
      <dgm:prSet/>
      <dgm:spPr/>
      <dgm:t>
        <a:bodyPr/>
        <a:lstStyle/>
        <a:p>
          <a:endParaRPr lang="en-US"/>
        </a:p>
      </dgm:t>
    </dgm:pt>
    <dgm:pt modelId="{111A3F1F-EA54-42ED-8EBA-81E4343310E4}" type="sibTrans" cxnId="{1F06A2C2-CC73-47C4-A45A-0C6B551AAF15}">
      <dgm:prSet/>
      <dgm:spPr/>
      <dgm:t>
        <a:bodyPr/>
        <a:lstStyle/>
        <a:p>
          <a:endParaRPr lang="en-US"/>
        </a:p>
      </dgm:t>
    </dgm:pt>
    <dgm:pt modelId="{246A4B95-32B1-42E6-BEED-A7880F9DDEC2}">
      <dgm:prSet custT="1"/>
      <dgm:spPr/>
      <dgm:t>
        <a:bodyPr anchor="ctr"/>
        <a:lstStyle/>
        <a:p>
          <a:r>
            <a:rPr lang="en-US" sz="1100" dirty="0"/>
            <a:t>Prison</a:t>
          </a:r>
        </a:p>
      </dgm:t>
    </dgm:pt>
    <dgm:pt modelId="{992E309E-186C-495C-A838-5AD2FE9460D4}" type="parTrans" cxnId="{3F4A133F-20A3-4D48-8A49-02AD51338BCC}">
      <dgm:prSet/>
      <dgm:spPr/>
      <dgm:t>
        <a:bodyPr/>
        <a:lstStyle/>
        <a:p>
          <a:endParaRPr lang="en-US"/>
        </a:p>
      </dgm:t>
    </dgm:pt>
    <dgm:pt modelId="{D396FBAE-4CF0-4A7D-AA21-1C306FF06FAB}" type="sibTrans" cxnId="{3F4A133F-20A3-4D48-8A49-02AD51338BCC}">
      <dgm:prSet/>
      <dgm:spPr/>
      <dgm:t>
        <a:bodyPr/>
        <a:lstStyle/>
        <a:p>
          <a:endParaRPr lang="en-US"/>
        </a:p>
      </dgm:t>
    </dgm:pt>
    <dgm:pt modelId="{F6AD7FFB-5D72-4BFD-9052-5A719BB4C66E}">
      <dgm:prSet/>
      <dgm:spPr/>
      <dgm:t>
        <a:bodyPr/>
        <a:lstStyle/>
        <a:p>
          <a:r>
            <a:rPr lang="en-US" b="1" u="sng" dirty="0"/>
            <a:t>Example</a:t>
          </a:r>
          <a:r>
            <a:rPr lang="en-US" dirty="0"/>
            <a:t>: A hospital chain settled for $513 million with the federal government for AKS violations stemming from above-fair-market value payments made to OB-GYN clinic operators. The federal government contended that the payments to the clinic were made to induce referrals back to the hospital chain and its subsidiaries</a:t>
          </a:r>
        </a:p>
      </dgm:t>
    </dgm:pt>
    <dgm:pt modelId="{2FAD71EF-EA2C-44C9-8FAE-A25DD3C9C28D}" type="parTrans" cxnId="{2DB4ED9B-B417-4C10-9944-E2B8F8C99BF3}">
      <dgm:prSet/>
      <dgm:spPr/>
      <dgm:t>
        <a:bodyPr/>
        <a:lstStyle/>
        <a:p>
          <a:endParaRPr lang="en-US"/>
        </a:p>
      </dgm:t>
    </dgm:pt>
    <dgm:pt modelId="{E654336B-411C-427D-89E4-5215F5E5BF0B}" type="sibTrans" cxnId="{2DB4ED9B-B417-4C10-9944-E2B8F8C99BF3}">
      <dgm:prSet/>
      <dgm:spPr/>
      <dgm:t>
        <a:bodyPr/>
        <a:lstStyle/>
        <a:p>
          <a:endParaRPr lang="en-US"/>
        </a:p>
      </dgm:t>
    </dgm:pt>
    <dgm:pt modelId="{0B5093CC-AEB9-41B6-A3AD-A3CCCA88AF6F}" type="pres">
      <dgm:prSet presAssocID="{3FFDA2B1-020B-4C74-852E-DC53D615A728}" presName="matrix" presStyleCnt="0">
        <dgm:presLayoutVars>
          <dgm:chMax val="1"/>
          <dgm:dir/>
          <dgm:resizeHandles val="exact"/>
        </dgm:presLayoutVars>
      </dgm:prSet>
      <dgm:spPr/>
    </dgm:pt>
    <dgm:pt modelId="{24485901-92BB-41D8-8C40-4B1C5FDED739}" type="pres">
      <dgm:prSet presAssocID="{3FFDA2B1-020B-4C74-852E-DC53D615A728}" presName="axisShape" presStyleLbl="bgShp" presStyleIdx="0" presStyleCnt="1"/>
      <dgm:spPr/>
    </dgm:pt>
    <dgm:pt modelId="{1A4B5CBA-CBDA-4584-9544-8BCEBD0CA617}" type="pres">
      <dgm:prSet presAssocID="{3FFDA2B1-020B-4C74-852E-DC53D615A728}" presName="rect1" presStyleLbl="node1" presStyleIdx="0" presStyleCnt="4" custScaleX="113848">
        <dgm:presLayoutVars>
          <dgm:chMax val="0"/>
          <dgm:chPref val="0"/>
          <dgm:bulletEnabled val="1"/>
        </dgm:presLayoutVars>
      </dgm:prSet>
      <dgm:spPr/>
    </dgm:pt>
    <dgm:pt modelId="{E4B81D22-54E7-44FC-9394-7903B41BD64B}" type="pres">
      <dgm:prSet presAssocID="{3FFDA2B1-020B-4C74-852E-DC53D615A728}" presName="rect2" presStyleLbl="node1" presStyleIdx="1" presStyleCnt="4" custScaleX="109002" custScaleY="98659">
        <dgm:presLayoutVars>
          <dgm:chMax val="0"/>
          <dgm:chPref val="0"/>
          <dgm:bulletEnabled val="1"/>
        </dgm:presLayoutVars>
      </dgm:prSet>
      <dgm:spPr/>
    </dgm:pt>
    <dgm:pt modelId="{F657AEA9-54DD-4187-BF47-3ACE35C792AE}" type="pres">
      <dgm:prSet presAssocID="{3FFDA2B1-020B-4C74-852E-DC53D615A728}" presName="rect3" presStyleLbl="node1" presStyleIdx="2" presStyleCnt="4" custScaleX="113738" custScaleY="111427" custLinFactNeighborX="0" custLinFactNeighborY="-1149">
        <dgm:presLayoutVars>
          <dgm:chMax val="0"/>
          <dgm:chPref val="0"/>
          <dgm:bulletEnabled val="1"/>
        </dgm:presLayoutVars>
      </dgm:prSet>
      <dgm:spPr/>
    </dgm:pt>
    <dgm:pt modelId="{0E337D5E-048A-477D-9C72-D0D008432FC5}" type="pres">
      <dgm:prSet presAssocID="{3FFDA2B1-020B-4C74-852E-DC53D615A728}" presName="rect4" presStyleLbl="node1" presStyleIdx="3" presStyleCnt="4" custScaleX="111300" custScaleY="110661">
        <dgm:presLayoutVars>
          <dgm:chMax val="0"/>
          <dgm:chPref val="0"/>
          <dgm:bulletEnabled val="1"/>
        </dgm:presLayoutVars>
      </dgm:prSet>
      <dgm:spPr/>
    </dgm:pt>
  </dgm:ptLst>
  <dgm:cxnLst>
    <dgm:cxn modelId="{1EEA5601-EFC3-4B9D-9C7A-C2A1713FD4A8}" srcId="{3FFDA2B1-020B-4C74-852E-DC53D615A728}" destId="{8CA49ABA-2C20-43D4-91B6-054A546A296C}" srcOrd="0" destOrd="0" parTransId="{16C03440-F4B6-44FD-9446-9838E76ECDE9}" sibTransId="{2E10BDEA-E3BE-4231-A090-436F06B29FDB}"/>
    <dgm:cxn modelId="{71225F15-9527-4AC7-8F8E-A64988132FF7}" type="presOf" srcId="{A19A1AB9-F341-42BD-A362-C4750B628D94}" destId="{F657AEA9-54DD-4187-BF47-3ACE35C792AE}" srcOrd="0" destOrd="2" presId="urn:microsoft.com/office/officeart/2005/8/layout/matrix2"/>
    <dgm:cxn modelId="{4CD8121E-8526-421A-80A5-2450C3A86965}" srcId="{3FFDA2B1-020B-4C74-852E-DC53D615A728}" destId="{341588E5-9B8E-466A-BF0F-4FDD3267AD6B}" srcOrd="1" destOrd="0" parTransId="{74BC19C2-D6D9-4AD2-AC76-BBC6B8F4949E}" sibTransId="{0C7D738C-D62A-4464-8617-2E76221CD471}"/>
    <dgm:cxn modelId="{8AEC6F23-2823-4DEB-8285-9322391B5C1C}" type="presOf" srcId="{3FFDA2B1-020B-4C74-852E-DC53D615A728}" destId="{0B5093CC-AEB9-41B6-A3AD-A3CCCA88AF6F}" srcOrd="0" destOrd="0" presId="urn:microsoft.com/office/officeart/2005/8/layout/matrix2"/>
    <dgm:cxn modelId="{6A007B3E-0A63-4ACE-A491-31C014E2778C}" srcId="{3FFDA2B1-020B-4C74-852E-DC53D615A728}" destId="{41B99B4C-A494-4DBA-81E8-83F6A424AAA2}" srcOrd="2" destOrd="0" parTransId="{BB7E3328-B625-4E80-898B-A65296C9B49E}" sibTransId="{67F94B9A-199F-4636-BB78-1BF0F1A47853}"/>
    <dgm:cxn modelId="{3F4A133F-20A3-4D48-8A49-02AD51338BCC}" srcId="{41B99B4C-A494-4DBA-81E8-83F6A424AAA2}" destId="{246A4B95-32B1-42E6-BEED-A7880F9DDEC2}" srcOrd="3" destOrd="0" parTransId="{992E309E-186C-495C-A838-5AD2FE9460D4}" sibTransId="{D396FBAE-4CF0-4A7D-AA21-1C306FF06FAB}"/>
    <dgm:cxn modelId="{978A2A47-AF1B-420E-9960-A30DACB3D890}" type="presOf" srcId="{8CA49ABA-2C20-43D4-91B6-054A546A296C}" destId="{1A4B5CBA-CBDA-4584-9544-8BCEBD0CA617}" srcOrd="0" destOrd="0" presId="urn:microsoft.com/office/officeart/2005/8/layout/matrix2"/>
    <dgm:cxn modelId="{13EB206F-38DE-4275-A0CA-3B26956B622E}" srcId="{41B99B4C-A494-4DBA-81E8-83F6A424AAA2}" destId="{D6BB6ABA-F406-4569-84FC-6C33DE917C78}" srcOrd="0" destOrd="0" parTransId="{C778AC68-11BA-4122-BA48-45AAC182B7BB}" sibTransId="{331835C5-BC58-4A92-A981-ED6CD8851322}"/>
    <dgm:cxn modelId="{5948A451-D3FF-4450-A5C0-715D71F2D48B}" type="presOf" srcId="{341588E5-9B8E-466A-BF0F-4FDD3267AD6B}" destId="{E4B81D22-54E7-44FC-9394-7903B41BD64B}" srcOrd="0" destOrd="0" presId="urn:microsoft.com/office/officeart/2005/8/layout/matrix2"/>
    <dgm:cxn modelId="{4CFCAF80-6DC9-47A0-BB3E-B7FD106A791F}" srcId="{A19A1AB9-F341-42BD-A362-C4750B628D94}" destId="{D9B15E45-12FB-4BA4-97DC-3764C28908D6}" srcOrd="0" destOrd="0" parTransId="{39A8DCC6-9AB1-43AA-B670-815EA5332722}" sibTransId="{2E5E35F2-0FC3-44C1-91C2-D4AA0B756767}"/>
    <dgm:cxn modelId="{F3343887-AC7E-4C38-A12E-46D63E788C71}" type="presOf" srcId="{D9B15E45-12FB-4BA4-97DC-3764C28908D6}" destId="{F657AEA9-54DD-4187-BF47-3ACE35C792AE}" srcOrd="0" destOrd="3" presId="urn:microsoft.com/office/officeart/2005/8/layout/matrix2"/>
    <dgm:cxn modelId="{6E6A788D-C3C3-4A44-9DDF-4851FFA073F7}" type="presOf" srcId="{41B99B4C-A494-4DBA-81E8-83F6A424AAA2}" destId="{F657AEA9-54DD-4187-BF47-3ACE35C792AE}" srcOrd="0" destOrd="0" presId="urn:microsoft.com/office/officeart/2005/8/layout/matrix2"/>
    <dgm:cxn modelId="{2DB4ED9B-B417-4C10-9944-E2B8F8C99BF3}" srcId="{3FFDA2B1-020B-4C74-852E-DC53D615A728}" destId="{F6AD7FFB-5D72-4BFD-9052-5A719BB4C66E}" srcOrd="3" destOrd="0" parTransId="{2FAD71EF-EA2C-44C9-8FAE-A25DD3C9C28D}" sibTransId="{E654336B-411C-427D-89E4-5215F5E5BF0B}"/>
    <dgm:cxn modelId="{471EFCA7-B46B-456E-857B-61A92EE3F3DF}" type="presOf" srcId="{1AEF31E6-D13B-4F3B-9233-ADAB7D99D17C}" destId="{1A4B5CBA-CBDA-4584-9544-8BCEBD0CA617}" srcOrd="0" destOrd="1" presId="urn:microsoft.com/office/officeart/2005/8/layout/matrix2"/>
    <dgm:cxn modelId="{B3A026B0-225B-4FCB-BC98-1E66B1CCADC4}" type="presOf" srcId="{F6AD7FFB-5D72-4BFD-9052-5A719BB4C66E}" destId="{0E337D5E-048A-477D-9C72-D0D008432FC5}" srcOrd="0" destOrd="0" presId="urn:microsoft.com/office/officeart/2005/8/layout/matrix2"/>
    <dgm:cxn modelId="{3E24C2B8-1628-42EF-BCAB-77EFC06A1EFE}" type="presOf" srcId="{D6BB6ABA-F406-4569-84FC-6C33DE917C78}" destId="{F657AEA9-54DD-4187-BF47-3ACE35C792AE}" srcOrd="0" destOrd="1" presId="urn:microsoft.com/office/officeart/2005/8/layout/matrix2"/>
    <dgm:cxn modelId="{930EB7C0-F803-4C20-899E-0629EB7183FB}" type="presOf" srcId="{AD3D3EF2-4A77-417F-9EEB-49035405BD38}" destId="{F657AEA9-54DD-4187-BF47-3ACE35C792AE}" srcOrd="0" destOrd="4" presId="urn:microsoft.com/office/officeart/2005/8/layout/matrix2"/>
    <dgm:cxn modelId="{1F06A2C2-CC73-47C4-A45A-0C6B551AAF15}" srcId="{41B99B4C-A494-4DBA-81E8-83F6A424AAA2}" destId="{AD3D3EF2-4A77-417F-9EEB-49035405BD38}" srcOrd="2" destOrd="0" parTransId="{1984FF54-FF0B-4650-8D2B-54A94F3EF1AA}" sibTransId="{111A3F1F-EA54-42ED-8EBA-81E4343310E4}"/>
    <dgm:cxn modelId="{1DE19DE2-BC0E-45C2-A4F2-D3B4760069E3}" type="presOf" srcId="{246A4B95-32B1-42E6-BEED-A7880F9DDEC2}" destId="{F657AEA9-54DD-4187-BF47-3ACE35C792AE}" srcOrd="0" destOrd="5" presId="urn:microsoft.com/office/officeart/2005/8/layout/matrix2"/>
    <dgm:cxn modelId="{43B276F2-4ADC-4C04-829F-412F519884BE}" srcId="{41B99B4C-A494-4DBA-81E8-83F6A424AAA2}" destId="{A19A1AB9-F341-42BD-A362-C4750B628D94}" srcOrd="1" destOrd="0" parTransId="{866EFDEE-2B9F-4A07-BAEE-A43177057A45}" sibTransId="{B8641F62-0AC7-434E-B808-D1AB1F969386}"/>
    <dgm:cxn modelId="{A9E1F0FA-28EB-40F9-892A-3BAAB6B451D8}" srcId="{8CA49ABA-2C20-43D4-91B6-054A546A296C}" destId="{1AEF31E6-D13B-4F3B-9233-ADAB7D99D17C}" srcOrd="0" destOrd="0" parTransId="{A96402E5-FEEC-41A2-87AB-425ABE331121}" sibTransId="{1D68F815-F532-4AC3-A872-E6613D9DC216}"/>
    <dgm:cxn modelId="{2D92A917-D362-4553-B019-9B43D871805D}" type="presParOf" srcId="{0B5093CC-AEB9-41B6-A3AD-A3CCCA88AF6F}" destId="{24485901-92BB-41D8-8C40-4B1C5FDED739}" srcOrd="0" destOrd="0" presId="urn:microsoft.com/office/officeart/2005/8/layout/matrix2"/>
    <dgm:cxn modelId="{D2D88DE0-482D-45E6-BD23-13924588A55C}" type="presParOf" srcId="{0B5093CC-AEB9-41B6-A3AD-A3CCCA88AF6F}" destId="{1A4B5CBA-CBDA-4584-9544-8BCEBD0CA617}" srcOrd="1" destOrd="0" presId="urn:microsoft.com/office/officeart/2005/8/layout/matrix2"/>
    <dgm:cxn modelId="{26A4262F-DC5F-4BAF-8CEE-36934277D6A9}" type="presParOf" srcId="{0B5093CC-AEB9-41B6-A3AD-A3CCCA88AF6F}" destId="{E4B81D22-54E7-44FC-9394-7903B41BD64B}" srcOrd="2" destOrd="0" presId="urn:microsoft.com/office/officeart/2005/8/layout/matrix2"/>
    <dgm:cxn modelId="{38593153-6804-4474-A9FB-1902F240448A}" type="presParOf" srcId="{0B5093CC-AEB9-41B6-A3AD-A3CCCA88AF6F}" destId="{F657AEA9-54DD-4187-BF47-3ACE35C792AE}" srcOrd="3" destOrd="0" presId="urn:microsoft.com/office/officeart/2005/8/layout/matrix2"/>
    <dgm:cxn modelId="{573588FC-8BB0-492E-9EF7-73D6E5672FBD}" type="presParOf" srcId="{0B5093CC-AEB9-41B6-A3AD-A3CCCA88AF6F}" destId="{0E337D5E-048A-477D-9C72-D0D008432FC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D5EAC9-4060-4D6D-A9E9-BF99CCE051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F00ABE-51A8-4D46-9730-B80C7F6F5AF5}">
      <dgm:prSet/>
      <dgm:spPr/>
      <dgm:t>
        <a:bodyPr/>
        <a:lstStyle/>
        <a:p>
          <a:pPr>
            <a:lnSpc>
              <a:spcPct val="100000"/>
            </a:lnSpc>
          </a:pPr>
          <a:r>
            <a:rPr lang="en-US"/>
            <a:t>The Stark Law prohibits a physician from referring Medicare and Medicaid patients for certain “designated health services” to a facility with which the physician group, physician (or an immediate family member) has a “financial relationship,” unless a specific exception is met</a:t>
          </a:r>
        </a:p>
      </dgm:t>
    </dgm:pt>
    <dgm:pt modelId="{ACCFF6D8-86BA-4995-A156-19A3012B9B46}" type="parTrans" cxnId="{AE68AD5A-6716-4644-BFCE-7D901D1D6937}">
      <dgm:prSet/>
      <dgm:spPr/>
      <dgm:t>
        <a:bodyPr/>
        <a:lstStyle/>
        <a:p>
          <a:endParaRPr lang="en-US"/>
        </a:p>
      </dgm:t>
    </dgm:pt>
    <dgm:pt modelId="{3F4398A7-2F69-4DF5-9945-836C9B2B40B9}" type="sibTrans" cxnId="{AE68AD5A-6716-4644-BFCE-7D901D1D6937}">
      <dgm:prSet/>
      <dgm:spPr/>
      <dgm:t>
        <a:bodyPr/>
        <a:lstStyle/>
        <a:p>
          <a:endParaRPr lang="en-US"/>
        </a:p>
      </dgm:t>
    </dgm:pt>
    <dgm:pt modelId="{E7C38736-B676-4AD5-9A44-AF265F247A75}">
      <dgm:prSet/>
      <dgm:spPr/>
      <dgm:t>
        <a:bodyPr/>
        <a:lstStyle/>
        <a:p>
          <a:pPr>
            <a:lnSpc>
              <a:spcPct val="100000"/>
            </a:lnSpc>
          </a:pPr>
          <a:r>
            <a:rPr lang="en-US"/>
            <a:t>ECMCC is able to employ and contract with physicians if the arrangements fit within exceptions to the Stark Law</a:t>
          </a:r>
        </a:p>
      </dgm:t>
    </dgm:pt>
    <dgm:pt modelId="{96D3E7DF-0E41-407C-919F-038F02EEDB66}" type="parTrans" cxnId="{FA0001FF-080C-4A8A-A676-A0D65F95AE28}">
      <dgm:prSet/>
      <dgm:spPr/>
      <dgm:t>
        <a:bodyPr/>
        <a:lstStyle/>
        <a:p>
          <a:endParaRPr lang="en-US"/>
        </a:p>
      </dgm:t>
    </dgm:pt>
    <dgm:pt modelId="{9128BC2A-5766-42F6-8144-7B176001945B}" type="sibTrans" cxnId="{FA0001FF-080C-4A8A-A676-A0D65F95AE28}">
      <dgm:prSet/>
      <dgm:spPr/>
      <dgm:t>
        <a:bodyPr/>
        <a:lstStyle/>
        <a:p>
          <a:endParaRPr lang="en-US"/>
        </a:p>
      </dgm:t>
    </dgm:pt>
    <dgm:pt modelId="{631507B9-2A6E-496A-B8DE-5C0720FFB2F8}">
      <dgm:prSet/>
      <dgm:spPr/>
      <dgm:t>
        <a:bodyPr/>
        <a:lstStyle/>
        <a:p>
          <a:pPr>
            <a:lnSpc>
              <a:spcPct val="100000"/>
            </a:lnSpc>
          </a:pPr>
          <a:r>
            <a:rPr lang="en-US"/>
            <a:t>If a financial relationship violates the Stark Law, every single Medicare or Medicaid referral for designated health services that the physician makes to ECMCC is impermissible</a:t>
          </a:r>
        </a:p>
      </dgm:t>
    </dgm:pt>
    <dgm:pt modelId="{4AE61E8C-6300-4877-997D-2F59883C59F7}" type="parTrans" cxnId="{58C53A06-A03D-4C99-80FD-AC520A81F0DC}">
      <dgm:prSet/>
      <dgm:spPr/>
      <dgm:t>
        <a:bodyPr/>
        <a:lstStyle/>
        <a:p>
          <a:endParaRPr lang="en-US"/>
        </a:p>
      </dgm:t>
    </dgm:pt>
    <dgm:pt modelId="{B4FF5EF6-DC9B-42C9-B62D-91F47743F8EC}" type="sibTrans" cxnId="{58C53A06-A03D-4C99-80FD-AC520A81F0DC}">
      <dgm:prSet/>
      <dgm:spPr/>
      <dgm:t>
        <a:bodyPr/>
        <a:lstStyle/>
        <a:p>
          <a:endParaRPr lang="en-US"/>
        </a:p>
      </dgm:t>
    </dgm:pt>
    <dgm:pt modelId="{6707B7EA-DE55-49AD-B7C3-DB6EB15564D9}">
      <dgm:prSet/>
      <dgm:spPr/>
      <dgm:t>
        <a:bodyPr/>
        <a:lstStyle/>
        <a:p>
          <a:pPr>
            <a:lnSpc>
              <a:spcPct val="100000"/>
            </a:lnSpc>
          </a:pPr>
          <a:r>
            <a:rPr lang="en-US"/>
            <a:t>ECMCC must repay any Medicare or Medicaid reimbursement that is received for designated health services referred by the physician</a:t>
          </a:r>
        </a:p>
      </dgm:t>
    </dgm:pt>
    <dgm:pt modelId="{C457E323-A14E-4786-8236-14BFE50A76D8}" type="parTrans" cxnId="{ACBD1D23-2659-4A74-9021-3BE7202DABF5}">
      <dgm:prSet/>
      <dgm:spPr/>
      <dgm:t>
        <a:bodyPr/>
        <a:lstStyle/>
        <a:p>
          <a:endParaRPr lang="en-US"/>
        </a:p>
      </dgm:t>
    </dgm:pt>
    <dgm:pt modelId="{4C70D64A-2CEB-40DA-A1C3-0E7298A7574E}" type="sibTrans" cxnId="{ACBD1D23-2659-4A74-9021-3BE7202DABF5}">
      <dgm:prSet/>
      <dgm:spPr/>
      <dgm:t>
        <a:bodyPr/>
        <a:lstStyle/>
        <a:p>
          <a:endParaRPr lang="en-US"/>
        </a:p>
      </dgm:t>
    </dgm:pt>
    <dgm:pt modelId="{2F0A4AD5-DE2F-4E95-8C24-F90706785953}">
      <dgm:prSet/>
      <dgm:spPr/>
      <dgm:t>
        <a:bodyPr/>
        <a:lstStyle/>
        <a:p>
          <a:pPr>
            <a:lnSpc>
              <a:spcPct val="100000"/>
            </a:lnSpc>
          </a:pPr>
          <a:r>
            <a:rPr lang="en-US"/>
            <a:t>Additional fines and penalties are possible as well</a:t>
          </a:r>
        </a:p>
      </dgm:t>
    </dgm:pt>
    <dgm:pt modelId="{B97ADBD9-1454-44ED-BFB1-C37775943002}" type="parTrans" cxnId="{224E6452-C45D-4D8F-A88B-4EF62CC69292}">
      <dgm:prSet/>
      <dgm:spPr/>
      <dgm:t>
        <a:bodyPr/>
        <a:lstStyle/>
        <a:p>
          <a:endParaRPr lang="en-US"/>
        </a:p>
      </dgm:t>
    </dgm:pt>
    <dgm:pt modelId="{2ACB2E8D-BFEA-4087-AE5B-0C59A7A7CA68}" type="sibTrans" cxnId="{224E6452-C45D-4D8F-A88B-4EF62CC69292}">
      <dgm:prSet/>
      <dgm:spPr/>
      <dgm:t>
        <a:bodyPr/>
        <a:lstStyle/>
        <a:p>
          <a:endParaRPr lang="en-US"/>
        </a:p>
      </dgm:t>
    </dgm:pt>
    <dgm:pt modelId="{E73212C1-331F-45C6-83F0-62A578E91176}">
      <dgm:prSet/>
      <dgm:spPr/>
      <dgm:t>
        <a:bodyPr/>
        <a:lstStyle/>
        <a:p>
          <a:pPr>
            <a:lnSpc>
              <a:spcPct val="100000"/>
            </a:lnSpc>
          </a:pPr>
          <a:r>
            <a:rPr lang="en-US"/>
            <a:t>Example: The Stark Law allows employed physicians to make referrals to their employer so long as certain requirements are met, including that compensation does not take into account the volume or value of referrals. One South Carolina hospital settled for </a:t>
          </a:r>
          <a:r>
            <a:rPr lang="en-US" b="1" u="sng"/>
            <a:t>$72.4 million </a:t>
          </a:r>
          <a:r>
            <a:rPr lang="en-US"/>
            <a:t>with the federal government because, in part, they offered productivity bonuses to physicians that took into account their volume of referrals, running afoul of this requirement </a:t>
          </a:r>
        </a:p>
      </dgm:t>
    </dgm:pt>
    <dgm:pt modelId="{F0A2541E-1248-4113-9AD5-D7A61E65294E}" type="parTrans" cxnId="{BB90A32D-93C5-4AA4-9F4A-90CB5232AEC8}">
      <dgm:prSet/>
      <dgm:spPr/>
      <dgm:t>
        <a:bodyPr/>
        <a:lstStyle/>
        <a:p>
          <a:endParaRPr lang="en-US"/>
        </a:p>
      </dgm:t>
    </dgm:pt>
    <dgm:pt modelId="{ADAC438F-74EC-44E8-AC41-9BA39E8D2B66}" type="sibTrans" cxnId="{BB90A32D-93C5-4AA4-9F4A-90CB5232AEC8}">
      <dgm:prSet/>
      <dgm:spPr/>
      <dgm:t>
        <a:bodyPr/>
        <a:lstStyle/>
        <a:p>
          <a:endParaRPr lang="en-US"/>
        </a:p>
      </dgm:t>
    </dgm:pt>
    <dgm:pt modelId="{4D48161E-1150-49FA-B1E4-013BBB5E22B5}" type="pres">
      <dgm:prSet presAssocID="{F3D5EAC9-4060-4D6D-A9E9-BF99CCE051A8}" presName="root" presStyleCnt="0">
        <dgm:presLayoutVars>
          <dgm:dir/>
          <dgm:resizeHandles val="exact"/>
        </dgm:presLayoutVars>
      </dgm:prSet>
      <dgm:spPr/>
    </dgm:pt>
    <dgm:pt modelId="{CFDF88DA-9F84-4E10-A42A-076DD87979A8}" type="pres">
      <dgm:prSet presAssocID="{05F00ABE-51A8-4D46-9730-B80C7F6F5AF5}" presName="compNode" presStyleCnt="0"/>
      <dgm:spPr/>
    </dgm:pt>
    <dgm:pt modelId="{216984B7-11E7-4E50-83CC-03C216493A17}" type="pres">
      <dgm:prSet presAssocID="{05F00ABE-51A8-4D46-9730-B80C7F6F5AF5}" presName="bgRect" presStyleLbl="bgShp" presStyleIdx="0" presStyleCnt="3"/>
      <dgm:spPr/>
    </dgm:pt>
    <dgm:pt modelId="{A09288AF-093D-4949-9104-EAF8D22C9231}" type="pres">
      <dgm:prSet presAssocID="{05F00ABE-51A8-4D46-9730-B80C7F6F5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48595FB6-D9FC-4EB4-94C9-4FD83A21D86E}" type="pres">
      <dgm:prSet presAssocID="{05F00ABE-51A8-4D46-9730-B80C7F6F5AF5}" presName="spaceRect" presStyleCnt="0"/>
      <dgm:spPr/>
    </dgm:pt>
    <dgm:pt modelId="{25CC3AB9-A758-4E8A-A1D4-9A3F6FB1A756}" type="pres">
      <dgm:prSet presAssocID="{05F00ABE-51A8-4D46-9730-B80C7F6F5AF5}" presName="parTx" presStyleLbl="revTx" presStyleIdx="0" presStyleCnt="5">
        <dgm:presLayoutVars>
          <dgm:chMax val="0"/>
          <dgm:chPref val="0"/>
        </dgm:presLayoutVars>
      </dgm:prSet>
      <dgm:spPr/>
    </dgm:pt>
    <dgm:pt modelId="{609ECCCE-7EE4-440E-BA63-8A207C680D67}" type="pres">
      <dgm:prSet presAssocID="{05F00ABE-51A8-4D46-9730-B80C7F6F5AF5}" presName="desTx" presStyleLbl="revTx" presStyleIdx="1" presStyleCnt="5">
        <dgm:presLayoutVars/>
      </dgm:prSet>
      <dgm:spPr/>
    </dgm:pt>
    <dgm:pt modelId="{E3419416-BAEF-4C93-A465-9AD7E12737FB}" type="pres">
      <dgm:prSet presAssocID="{3F4398A7-2F69-4DF5-9945-836C9B2B40B9}" presName="sibTrans" presStyleCnt="0"/>
      <dgm:spPr/>
    </dgm:pt>
    <dgm:pt modelId="{126045DE-FF67-40DA-B480-1CFEAEAD25CD}" type="pres">
      <dgm:prSet presAssocID="{631507B9-2A6E-496A-B8DE-5C0720FFB2F8}" presName="compNode" presStyleCnt="0"/>
      <dgm:spPr/>
    </dgm:pt>
    <dgm:pt modelId="{C776DA2D-6838-40A6-9EA6-5593E4EEA020}" type="pres">
      <dgm:prSet presAssocID="{631507B9-2A6E-496A-B8DE-5C0720FFB2F8}" presName="bgRect" presStyleLbl="bgShp" presStyleIdx="1" presStyleCnt="3"/>
      <dgm:spPr/>
    </dgm:pt>
    <dgm:pt modelId="{25AA4204-C42A-4637-BBCE-A95E2A424E14}" type="pres">
      <dgm:prSet presAssocID="{631507B9-2A6E-496A-B8DE-5C0720FFB2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F8795187-7145-4345-8FEC-57C9B211600D}" type="pres">
      <dgm:prSet presAssocID="{631507B9-2A6E-496A-B8DE-5C0720FFB2F8}" presName="spaceRect" presStyleCnt="0"/>
      <dgm:spPr/>
    </dgm:pt>
    <dgm:pt modelId="{5F63D700-AE5F-4B56-BDE6-6A6CB6F27B35}" type="pres">
      <dgm:prSet presAssocID="{631507B9-2A6E-496A-B8DE-5C0720FFB2F8}" presName="parTx" presStyleLbl="revTx" presStyleIdx="2" presStyleCnt="5">
        <dgm:presLayoutVars>
          <dgm:chMax val="0"/>
          <dgm:chPref val="0"/>
        </dgm:presLayoutVars>
      </dgm:prSet>
      <dgm:spPr/>
    </dgm:pt>
    <dgm:pt modelId="{C7006920-6304-4A2C-98D7-26840F14D5F6}" type="pres">
      <dgm:prSet presAssocID="{631507B9-2A6E-496A-B8DE-5C0720FFB2F8}" presName="desTx" presStyleLbl="revTx" presStyleIdx="3" presStyleCnt="5">
        <dgm:presLayoutVars/>
      </dgm:prSet>
      <dgm:spPr/>
    </dgm:pt>
    <dgm:pt modelId="{57F11C8B-FF26-4E02-924F-C3BE48FFCF8E}" type="pres">
      <dgm:prSet presAssocID="{B4FF5EF6-DC9B-42C9-B62D-91F47743F8EC}" presName="sibTrans" presStyleCnt="0"/>
      <dgm:spPr/>
    </dgm:pt>
    <dgm:pt modelId="{A6D1655E-599A-496B-9F7C-D6F799EDBA59}" type="pres">
      <dgm:prSet presAssocID="{E73212C1-331F-45C6-83F0-62A578E91176}" presName="compNode" presStyleCnt="0"/>
      <dgm:spPr/>
    </dgm:pt>
    <dgm:pt modelId="{711655F6-3C63-4660-B9D0-0BE05B74DE7C}" type="pres">
      <dgm:prSet presAssocID="{E73212C1-331F-45C6-83F0-62A578E91176}" presName="bgRect" presStyleLbl="bgShp" presStyleIdx="2" presStyleCnt="3"/>
      <dgm:spPr/>
    </dgm:pt>
    <dgm:pt modelId="{23A0588E-9EA0-4C1F-9858-EB5EEBADED72}" type="pres">
      <dgm:prSet presAssocID="{E73212C1-331F-45C6-83F0-62A578E911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3A582B6-A1A7-4E63-8AD0-A4D25F5F192D}" type="pres">
      <dgm:prSet presAssocID="{E73212C1-331F-45C6-83F0-62A578E91176}" presName="spaceRect" presStyleCnt="0"/>
      <dgm:spPr/>
    </dgm:pt>
    <dgm:pt modelId="{B62C25C3-2FDB-4ED8-A4CD-8E286ABF0AE9}" type="pres">
      <dgm:prSet presAssocID="{E73212C1-331F-45C6-83F0-62A578E91176}" presName="parTx" presStyleLbl="revTx" presStyleIdx="4" presStyleCnt="5">
        <dgm:presLayoutVars>
          <dgm:chMax val="0"/>
          <dgm:chPref val="0"/>
        </dgm:presLayoutVars>
      </dgm:prSet>
      <dgm:spPr/>
    </dgm:pt>
  </dgm:ptLst>
  <dgm:cxnLst>
    <dgm:cxn modelId="{58C53A06-A03D-4C99-80FD-AC520A81F0DC}" srcId="{F3D5EAC9-4060-4D6D-A9E9-BF99CCE051A8}" destId="{631507B9-2A6E-496A-B8DE-5C0720FFB2F8}" srcOrd="1" destOrd="0" parTransId="{4AE61E8C-6300-4877-997D-2F59883C59F7}" sibTransId="{B4FF5EF6-DC9B-42C9-B62D-91F47743F8EC}"/>
    <dgm:cxn modelId="{0797AE10-29ED-4803-B407-2ABBEA04FD00}" type="presOf" srcId="{F3D5EAC9-4060-4D6D-A9E9-BF99CCE051A8}" destId="{4D48161E-1150-49FA-B1E4-013BBB5E22B5}" srcOrd="0" destOrd="0" presId="urn:microsoft.com/office/officeart/2018/2/layout/IconVerticalSolidList"/>
    <dgm:cxn modelId="{51C76717-D8B6-4E71-9EF5-A544682DF1FD}" type="presOf" srcId="{05F00ABE-51A8-4D46-9730-B80C7F6F5AF5}" destId="{25CC3AB9-A758-4E8A-A1D4-9A3F6FB1A756}" srcOrd="0" destOrd="0" presId="urn:microsoft.com/office/officeart/2018/2/layout/IconVerticalSolidList"/>
    <dgm:cxn modelId="{ACBD1D23-2659-4A74-9021-3BE7202DABF5}" srcId="{631507B9-2A6E-496A-B8DE-5C0720FFB2F8}" destId="{6707B7EA-DE55-49AD-B7C3-DB6EB15564D9}" srcOrd="0" destOrd="0" parTransId="{C457E323-A14E-4786-8236-14BFE50A76D8}" sibTransId="{4C70D64A-2CEB-40DA-A1C3-0E7298A7574E}"/>
    <dgm:cxn modelId="{BB90A32D-93C5-4AA4-9F4A-90CB5232AEC8}" srcId="{F3D5EAC9-4060-4D6D-A9E9-BF99CCE051A8}" destId="{E73212C1-331F-45C6-83F0-62A578E91176}" srcOrd="2" destOrd="0" parTransId="{F0A2541E-1248-4113-9AD5-D7A61E65294E}" sibTransId="{ADAC438F-74EC-44E8-AC41-9BA39E8D2B66}"/>
    <dgm:cxn modelId="{C0C4D939-AAB0-4389-883C-E4B869E38C9A}" type="presOf" srcId="{E7C38736-B676-4AD5-9A44-AF265F247A75}" destId="{609ECCCE-7EE4-440E-BA63-8A207C680D67}" srcOrd="0" destOrd="0" presId="urn:microsoft.com/office/officeart/2018/2/layout/IconVerticalSolidList"/>
    <dgm:cxn modelId="{224E6452-C45D-4D8F-A88B-4EF62CC69292}" srcId="{631507B9-2A6E-496A-B8DE-5C0720FFB2F8}" destId="{2F0A4AD5-DE2F-4E95-8C24-F90706785953}" srcOrd="1" destOrd="0" parTransId="{B97ADBD9-1454-44ED-BFB1-C37775943002}" sibTransId="{2ACB2E8D-BFEA-4087-AE5B-0C59A7A7CA68}"/>
    <dgm:cxn modelId="{3ADEFD72-F432-4C24-BF86-2C0027C7146C}" type="presOf" srcId="{2F0A4AD5-DE2F-4E95-8C24-F90706785953}" destId="{C7006920-6304-4A2C-98D7-26840F14D5F6}" srcOrd="0" destOrd="1" presId="urn:microsoft.com/office/officeart/2018/2/layout/IconVerticalSolidList"/>
    <dgm:cxn modelId="{AE68AD5A-6716-4644-BFCE-7D901D1D6937}" srcId="{F3D5EAC9-4060-4D6D-A9E9-BF99CCE051A8}" destId="{05F00ABE-51A8-4D46-9730-B80C7F6F5AF5}" srcOrd="0" destOrd="0" parTransId="{ACCFF6D8-86BA-4995-A156-19A3012B9B46}" sibTransId="{3F4398A7-2F69-4DF5-9945-836C9B2B40B9}"/>
    <dgm:cxn modelId="{77748F9A-AE84-4C74-A4FB-668EB43B4600}" type="presOf" srcId="{631507B9-2A6E-496A-B8DE-5C0720FFB2F8}" destId="{5F63D700-AE5F-4B56-BDE6-6A6CB6F27B35}" srcOrd="0" destOrd="0" presId="urn:microsoft.com/office/officeart/2018/2/layout/IconVerticalSolidList"/>
    <dgm:cxn modelId="{9053D0D1-AA64-4F54-8D36-5C84A4B8C17C}" type="presOf" srcId="{6707B7EA-DE55-49AD-B7C3-DB6EB15564D9}" destId="{C7006920-6304-4A2C-98D7-26840F14D5F6}" srcOrd="0" destOrd="0" presId="urn:microsoft.com/office/officeart/2018/2/layout/IconVerticalSolidList"/>
    <dgm:cxn modelId="{03E584FB-904A-4A95-9A45-108ED2AC0591}" type="presOf" srcId="{E73212C1-331F-45C6-83F0-62A578E91176}" destId="{B62C25C3-2FDB-4ED8-A4CD-8E286ABF0AE9}" srcOrd="0" destOrd="0" presId="urn:microsoft.com/office/officeart/2018/2/layout/IconVerticalSolidList"/>
    <dgm:cxn modelId="{FA0001FF-080C-4A8A-A676-A0D65F95AE28}" srcId="{05F00ABE-51A8-4D46-9730-B80C7F6F5AF5}" destId="{E7C38736-B676-4AD5-9A44-AF265F247A75}" srcOrd="0" destOrd="0" parTransId="{96D3E7DF-0E41-407C-919F-038F02EEDB66}" sibTransId="{9128BC2A-5766-42F6-8144-7B176001945B}"/>
    <dgm:cxn modelId="{E11361A7-B4B7-4386-82F4-65A4A2A41BFF}" type="presParOf" srcId="{4D48161E-1150-49FA-B1E4-013BBB5E22B5}" destId="{CFDF88DA-9F84-4E10-A42A-076DD87979A8}" srcOrd="0" destOrd="0" presId="urn:microsoft.com/office/officeart/2018/2/layout/IconVerticalSolidList"/>
    <dgm:cxn modelId="{D2EAEE42-23EE-4C64-A1AB-5A2666FE77DE}" type="presParOf" srcId="{CFDF88DA-9F84-4E10-A42A-076DD87979A8}" destId="{216984B7-11E7-4E50-83CC-03C216493A17}" srcOrd="0" destOrd="0" presId="urn:microsoft.com/office/officeart/2018/2/layout/IconVerticalSolidList"/>
    <dgm:cxn modelId="{D571E272-69B0-4720-B23C-BBDF23F58278}" type="presParOf" srcId="{CFDF88DA-9F84-4E10-A42A-076DD87979A8}" destId="{A09288AF-093D-4949-9104-EAF8D22C9231}" srcOrd="1" destOrd="0" presId="urn:microsoft.com/office/officeart/2018/2/layout/IconVerticalSolidList"/>
    <dgm:cxn modelId="{B1AA6DF6-3B21-4A9E-87CD-1FDFCEB0DB7C}" type="presParOf" srcId="{CFDF88DA-9F84-4E10-A42A-076DD87979A8}" destId="{48595FB6-D9FC-4EB4-94C9-4FD83A21D86E}" srcOrd="2" destOrd="0" presId="urn:microsoft.com/office/officeart/2018/2/layout/IconVerticalSolidList"/>
    <dgm:cxn modelId="{2C3DECE2-1B51-4F9A-ACEF-389EA903A080}" type="presParOf" srcId="{CFDF88DA-9F84-4E10-A42A-076DD87979A8}" destId="{25CC3AB9-A758-4E8A-A1D4-9A3F6FB1A756}" srcOrd="3" destOrd="0" presId="urn:microsoft.com/office/officeart/2018/2/layout/IconVerticalSolidList"/>
    <dgm:cxn modelId="{7AA6ACC3-F48C-42D8-B8C0-8239D8CB9AE8}" type="presParOf" srcId="{CFDF88DA-9F84-4E10-A42A-076DD87979A8}" destId="{609ECCCE-7EE4-440E-BA63-8A207C680D67}" srcOrd="4" destOrd="0" presId="urn:microsoft.com/office/officeart/2018/2/layout/IconVerticalSolidList"/>
    <dgm:cxn modelId="{F2F8B25C-CFBC-4BD5-A1B4-799A3CB9258B}" type="presParOf" srcId="{4D48161E-1150-49FA-B1E4-013BBB5E22B5}" destId="{E3419416-BAEF-4C93-A465-9AD7E12737FB}" srcOrd="1" destOrd="0" presId="urn:microsoft.com/office/officeart/2018/2/layout/IconVerticalSolidList"/>
    <dgm:cxn modelId="{F3A995B5-4C64-4005-861E-8A3AB17FEB56}" type="presParOf" srcId="{4D48161E-1150-49FA-B1E4-013BBB5E22B5}" destId="{126045DE-FF67-40DA-B480-1CFEAEAD25CD}" srcOrd="2" destOrd="0" presId="urn:microsoft.com/office/officeart/2018/2/layout/IconVerticalSolidList"/>
    <dgm:cxn modelId="{0F2DDF40-4957-470D-A473-6F7FE348085D}" type="presParOf" srcId="{126045DE-FF67-40DA-B480-1CFEAEAD25CD}" destId="{C776DA2D-6838-40A6-9EA6-5593E4EEA020}" srcOrd="0" destOrd="0" presId="urn:microsoft.com/office/officeart/2018/2/layout/IconVerticalSolidList"/>
    <dgm:cxn modelId="{3DC583E6-F167-43D9-BB52-16A4C32381AE}" type="presParOf" srcId="{126045DE-FF67-40DA-B480-1CFEAEAD25CD}" destId="{25AA4204-C42A-4637-BBCE-A95E2A424E14}" srcOrd="1" destOrd="0" presId="urn:microsoft.com/office/officeart/2018/2/layout/IconVerticalSolidList"/>
    <dgm:cxn modelId="{40859EF8-6A2D-446A-989E-A2242EB74D7F}" type="presParOf" srcId="{126045DE-FF67-40DA-B480-1CFEAEAD25CD}" destId="{F8795187-7145-4345-8FEC-57C9B211600D}" srcOrd="2" destOrd="0" presId="urn:microsoft.com/office/officeart/2018/2/layout/IconVerticalSolidList"/>
    <dgm:cxn modelId="{EC94024B-9CBD-401A-8EA9-68E76A25265F}" type="presParOf" srcId="{126045DE-FF67-40DA-B480-1CFEAEAD25CD}" destId="{5F63D700-AE5F-4B56-BDE6-6A6CB6F27B35}" srcOrd="3" destOrd="0" presId="urn:microsoft.com/office/officeart/2018/2/layout/IconVerticalSolidList"/>
    <dgm:cxn modelId="{51CEF4FD-D3F2-47F6-827A-478CF114875B}" type="presParOf" srcId="{126045DE-FF67-40DA-B480-1CFEAEAD25CD}" destId="{C7006920-6304-4A2C-98D7-26840F14D5F6}" srcOrd="4" destOrd="0" presId="urn:microsoft.com/office/officeart/2018/2/layout/IconVerticalSolidList"/>
    <dgm:cxn modelId="{608ACA14-FEAB-4EB3-B804-D3E898A32DA5}" type="presParOf" srcId="{4D48161E-1150-49FA-B1E4-013BBB5E22B5}" destId="{57F11C8B-FF26-4E02-924F-C3BE48FFCF8E}" srcOrd="3" destOrd="0" presId="urn:microsoft.com/office/officeart/2018/2/layout/IconVerticalSolidList"/>
    <dgm:cxn modelId="{985053B6-FB11-48E7-AA18-A42DD75F7590}" type="presParOf" srcId="{4D48161E-1150-49FA-B1E4-013BBB5E22B5}" destId="{A6D1655E-599A-496B-9F7C-D6F799EDBA59}" srcOrd="4" destOrd="0" presId="urn:microsoft.com/office/officeart/2018/2/layout/IconVerticalSolidList"/>
    <dgm:cxn modelId="{624182BF-B9DF-429B-BDB9-7708B6C1E299}" type="presParOf" srcId="{A6D1655E-599A-496B-9F7C-D6F799EDBA59}" destId="{711655F6-3C63-4660-B9D0-0BE05B74DE7C}" srcOrd="0" destOrd="0" presId="urn:microsoft.com/office/officeart/2018/2/layout/IconVerticalSolidList"/>
    <dgm:cxn modelId="{1EEFC159-3A65-4676-975C-5607DD8F5C8D}" type="presParOf" srcId="{A6D1655E-599A-496B-9F7C-D6F799EDBA59}" destId="{23A0588E-9EA0-4C1F-9858-EB5EEBADED72}" srcOrd="1" destOrd="0" presId="urn:microsoft.com/office/officeart/2018/2/layout/IconVerticalSolidList"/>
    <dgm:cxn modelId="{2148030B-B343-4D7F-BF08-99547521C392}" type="presParOf" srcId="{A6D1655E-599A-496B-9F7C-D6F799EDBA59}" destId="{13A582B6-A1A7-4E63-8AD0-A4D25F5F192D}" srcOrd="2" destOrd="0" presId="urn:microsoft.com/office/officeart/2018/2/layout/IconVerticalSolidList"/>
    <dgm:cxn modelId="{6371621D-D3D1-477A-9982-EF3F7317C4CC}" type="presParOf" srcId="{A6D1655E-599A-496B-9F7C-D6F799EDBA59}" destId="{B62C25C3-2FDB-4ED8-A4CD-8E286ABF0A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299C1F-655C-4F35-8343-082033D75D9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1FF4493-FB70-4F8B-84E2-10839ED638CB}">
      <dgm:prSet phldrT="[Text]"/>
      <dgm:spPr/>
      <dgm:t>
        <a:bodyPr/>
        <a:lstStyle/>
        <a:p>
          <a:r>
            <a:rPr lang="en-US" dirty="0"/>
            <a:t>Individually Identifiable health information</a:t>
          </a:r>
        </a:p>
      </dgm:t>
    </dgm:pt>
    <dgm:pt modelId="{3DBD1C3C-6590-497C-B453-B89ECFD23FD7}" type="parTrans" cxnId="{102DBC31-7166-4A0D-A893-EAF929D4FDFA}">
      <dgm:prSet/>
      <dgm:spPr/>
      <dgm:t>
        <a:bodyPr/>
        <a:lstStyle/>
        <a:p>
          <a:endParaRPr lang="en-US"/>
        </a:p>
      </dgm:t>
    </dgm:pt>
    <dgm:pt modelId="{5BCABFC0-0103-4E80-A4D9-287D6A9C21B0}" type="sibTrans" cxnId="{102DBC31-7166-4A0D-A893-EAF929D4FDFA}">
      <dgm:prSet/>
      <dgm:spPr>
        <a:solidFill>
          <a:schemeClr val="accent2">
            <a:lumMod val="60000"/>
            <a:lumOff val="40000"/>
          </a:schemeClr>
        </a:solidFill>
      </dgm:spPr>
      <dgm:t>
        <a:bodyPr/>
        <a:lstStyle/>
        <a:p>
          <a:endParaRPr lang="en-US"/>
        </a:p>
      </dgm:t>
    </dgm:pt>
    <dgm:pt modelId="{DC402564-314F-4C1E-AFDA-EB7DFDB31144}">
      <dgm:prSet phldrT="[Text]"/>
      <dgm:spPr/>
      <dgm:t>
        <a:bodyPr/>
        <a:lstStyle/>
        <a:p>
          <a:r>
            <a:rPr lang="en-US" dirty="0"/>
            <a:t>Identifiers</a:t>
          </a:r>
        </a:p>
      </dgm:t>
    </dgm:pt>
    <dgm:pt modelId="{C832159F-7328-4574-B967-1DE213A4B5BA}" type="parTrans" cxnId="{D0696025-66EC-47A9-B874-93A1DE566E28}">
      <dgm:prSet/>
      <dgm:spPr/>
      <dgm:t>
        <a:bodyPr/>
        <a:lstStyle/>
        <a:p>
          <a:endParaRPr lang="en-US"/>
        </a:p>
      </dgm:t>
    </dgm:pt>
    <dgm:pt modelId="{F394EF13-1D7C-4312-9B3A-9E8ADCE38C0D}" type="sibTrans" cxnId="{D0696025-66EC-47A9-B874-93A1DE566E28}">
      <dgm:prSet/>
      <dgm:spPr>
        <a:solidFill>
          <a:srgbClr val="FF0000"/>
        </a:solidFill>
      </dgm:spPr>
      <dgm:t>
        <a:bodyPr/>
        <a:lstStyle/>
        <a:p>
          <a:endParaRPr lang="en-US"/>
        </a:p>
      </dgm:t>
    </dgm:pt>
    <dgm:pt modelId="{4E227E85-B358-4277-B822-991DA40782F2}">
      <dgm:prSet phldrT="[Text]"/>
      <dgm:spPr>
        <a:solidFill>
          <a:srgbClr val="92D050"/>
        </a:solidFill>
      </dgm:spPr>
      <dgm:t>
        <a:bodyPr/>
        <a:lstStyle/>
        <a:p>
          <a:r>
            <a:rPr lang="en-US" b="1" dirty="0"/>
            <a:t>Protected Health Information (PHI)</a:t>
          </a:r>
        </a:p>
      </dgm:t>
    </dgm:pt>
    <dgm:pt modelId="{AAB768E4-7F66-46E6-A52C-B3FEF346208C}" type="parTrans" cxnId="{174A2DD4-E49F-4326-AA5B-8B8BBF8AD44A}">
      <dgm:prSet/>
      <dgm:spPr/>
      <dgm:t>
        <a:bodyPr/>
        <a:lstStyle/>
        <a:p>
          <a:endParaRPr lang="en-US"/>
        </a:p>
      </dgm:t>
    </dgm:pt>
    <dgm:pt modelId="{618A03B2-3E87-4772-B621-3D664342FDA9}" type="sibTrans" cxnId="{174A2DD4-E49F-4326-AA5B-8B8BBF8AD44A}">
      <dgm:prSet/>
      <dgm:spPr/>
      <dgm:t>
        <a:bodyPr/>
        <a:lstStyle/>
        <a:p>
          <a:endParaRPr lang="en-US"/>
        </a:p>
      </dgm:t>
    </dgm:pt>
    <dgm:pt modelId="{4AB8C69C-950F-4604-B075-8C2F3124B373}" type="pres">
      <dgm:prSet presAssocID="{21299C1F-655C-4F35-8343-082033D75D9F}" presName="linearFlow" presStyleCnt="0">
        <dgm:presLayoutVars>
          <dgm:dir/>
          <dgm:resizeHandles val="exact"/>
        </dgm:presLayoutVars>
      </dgm:prSet>
      <dgm:spPr/>
    </dgm:pt>
    <dgm:pt modelId="{4CCDFA1E-9037-4958-AA47-472F2AF8248F}" type="pres">
      <dgm:prSet presAssocID="{01FF4493-FB70-4F8B-84E2-10839ED638CB}" presName="node" presStyleLbl="node1" presStyleIdx="0" presStyleCnt="3">
        <dgm:presLayoutVars>
          <dgm:bulletEnabled val="1"/>
        </dgm:presLayoutVars>
      </dgm:prSet>
      <dgm:spPr/>
    </dgm:pt>
    <dgm:pt modelId="{CCD43543-7419-42C8-9B28-8B9220DB69D2}" type="pres">
      <dgm:prSet presAssocID="{5BCABFC0-0103-4E80-A4D9-287D6A9C21B0}" presName="spacerL" presStyleCnt="0"/>
      <dgm:spPr/>
    </dgm:pt>
    <dgm:pt modelId="{FF808138-6554-4104-9254-965E712D126D}" type="pres">
      <dgm:prSet presAssocID="{5BCABFC0-0103-4E80-A4D9-287D6A9C21B0}" presName="sibTrans" presStyleLbl="sibTrans2D1" presStyleIdx="0" presStyleCnt="2"/>
      <dgm:spPr/>
    </dgm:pt>
    <dgm:pt modelId="{7C873572-283D-483C-8A4C-22871A658603}" type="pres">
      <dgm:prSet presAssocID="{5BCABFC0-0103-4E80-A4D9-287D6A9C21B0}" presName="spacerR" presStyleCnt="0"/>
      <dgm:spPr/>
    </dgm:pt>
    <dgm:pt modelId="{4031F82E-2A8A-435A-86BA-F8957243E49B}" type="pres">
      <dgm:prSet presAssocID="{DC402564-314F-4C1E-AFDA-EB7DFDB31144}" presName="node" presStyleLbl="node1" presStyleIdx="1" presStyleCnt="3">
        <dgm:presLayoutVars>
          <dgm:bulletEnabled val="1"/>
        </dgm:presLayoutVars>
      </dgm:prSet>
      <dgm:spPr/>
    </dgm:pt>
    <dgm:pt modelId="{9871187D-95B8-42B0-9B01-6FE695317E81}" type="pres">
      <dgm:prSet presAssocID="{F394EF13-1D7C-4312-9B3A-9E8ADCE38C0D}" presName="spacerL" presStyleCnt="0"/>
      <dgm:spPr/>
    </dgm:pt>
    <dgm:pt modelId="{B6B35118-7CBC-48B2-900B-473B8B88797F}" type="pres">
      <dgm:prSet presAssocID="{F394EF13-1D7C-4312-9B3A-9E8ADCE38C0D}" presName="sibTrans" presStyleLbl="sibTrans2D1" presStyleIdx="1" presStyleCnt="2"/>
      <dgm:spPr/>
    </dgm:pt>
    <dgm:pt modelId="{3DB60FCE-2982-46FD-A619-5899A3696D05}" type="pres">
      <dgm:prSet presAssocID="{F394EF13-1D7C-4312-9B3A-9E8ADCE38C0D}" presName="spacerR" presStyleCnt="0"/>
      <dgm:spPr/>
    </dgm:pt>
    <dgm:pt modelId="{94343791-0D7F-4D10-8340-0F891175861A}" type="pres">
      <dgm:prSet presAssocID="{4E227E85-B358-4277-B822-991DA40782F2}" presName="node" presStyleLbl="node1" presStyleIdx="2" presStyleCnt="3" custScaleX="144319" custScaleY="129959">
        <dgm:presLayoutVars>
          <dgm:bulletEnabled val="1"/>
        </dgm:presLayoutVars>
      </dgm:prSet>
      <dgm:spPr/>
    </dgm:pt>
  </dgm:ptLst>
  <dgm:cxnLst>
    <dgm:cxn modelId="{D0696025-66EC-47A9-B874-93A1DE566E28}" srcId="{21299C1F-655C-4F35-8343-082033D75D9F}" destId="{DC402564-314F-4C1E-AFDA-EB7DFDB31144}" srcOrd="1" destOrd="0" parTransId="{C832159F-7328-4574-B967-1DE213A4B5BA}" sibTransId="{F394EF13-1D7C-4312-9B3A-9E8ADCE38C0D}"/>
    <dgm:cxn modelId="{102DBC31-7166-4A0D-A893-EAF929D4FDFA}" srcId="{21299C1F-655C-4F35-8343-082033D75D9F}" destId="{01FF4493-FB70-4F8B-84E2-10839ED638CB}" srcOrd="0" destOrd="0" parTransId="{3DBD1C3C-6590-497C-B453-B89ECFD23FD7}" sibTransId="{5BCABFC0-0103-4E80-A4D9-287D6A9C21B0}"/>
    <dgm:cxn modelId="{018BF844-9C25-4552-B2CB-575665B35C01}" type="presOf" srcId="{4E227E85-B358-4277-B822-991DA40782F2}" destId="{94343791-0D7F-4D10-8340-0F891175861A}" srcOrd="0" destOrd="0" presId="urn:microsoft.com/office/officeart/2005/8/layout/equation1"/>
    <dgm:cxn modelId="{F5907F4B-49B8-4743-B052-51C6E47B2D25}" type="presOf" srcId="{DC402564-314F-4C1E-AFDA-EB7DFDB31144}" destId="{4031F82E-2A8A-435A-86BA-F8957243E49B}" srcOrd="0" destOrd="0" presId="urn:microsoft.com/office/officeart/2005/8/layout/equation1"/>
    <dgm:cxn modelId="{4BA42370-087C-4B72-9038-D1982BB9FEED}" type="presOf" srcId="{01FF4493-FB70-4F8B-84E2-10839ED638CB}" destId="{4CCDFA1E-9037-4958-AA47-472F2AF8248F}" srcOrd="0" destOrd="0" presId="urn:microsoft.com/office/officeart/2005/8/layout/equation1"/>
    <dgm:cxn modelId="{D100FB5A-0D0B-4DC3-AB8F-3FA2F8457B06}" type="presOf" srcId="{F394EF13-1D7C-4312-9B3A-9E8ADCE38C0D}" destId="{B6B35118-7CBC-48B2-900B-473B8B88797F}" srcOrd="0" destOrd="0" presId="urn:microsoft.com/office/officeart/2005/8/layout/equation1"/>
    <dgm:cxn modelId="{A61B9DA4-D920-4FEE-B514-09720B2E0BDA}" type="presOf" srcId="{21299C1F-655C-4F35-8343-082033D75D9F}" destId="{4AB8C69C-950F-4604-B075-8C2F3124B373}" srcOrd="0" destOrd="0" presId="urn:microsoft.com/office/officeart/2005/8/layout/equation1"/>
    <dgm:cxn modelId="{B3D417CD-AD68-4D34-9385-98AF848959F0}" type="presOf" srcId="{5BCABFC0-0103-4E80-A4D9-287D6A9C21B0}" destId="{FF808138-6554-4104-9254-965E712D126D}" srcOrd="0" destOrd="0" presId="urn:microsoft.com/office/officeart/2005/8/layout/equation1"/>
    <dgm:cxn modelId="{174A2DD4-E49F-4326-AA5B-8B8BBF8AD44A}" srcId="{21299C1F-655C-4F35-8343-082033D75D9F}" destId="{4E227E85-B358-4277-B822-991DA40782F2}" srcOrd="2" destOrd="0" parTransId="{AAB768E4-7F66-46E6-A52C-B3FEF346208C}" sibTransId="{618A03B2-3E87-4772-B621-3D664342FDA9}"/>
    <dgm:cxn modelId="{B51ACDFA-0AAA-4523-992E-3DDB4E0E2AC8}" type="presParOf" srcId="{4AB8C69C-950F-4604-B075-8C2F3124B373}" destId="{4CCDFA1E-9037-4958-AA47-472F2AF8248F}" srcOrd="0" destOrd="0" presId="urn:microsoft.com/office/officeart/2005/8/layout/equation1"/>
    <dgm:cxn modelId="{F0DF4458-8A0A-430B-9369-0C7C9F968347}" type="presParOf" srcId="{4AB8C69C-950F-4604-B075-8C2F3124B373}" destId="{CCD43543-7419-42C8-9B28-8B9220DB69D2}" srcOrd="1" destOrd="0" presId="urn:microsoft.com/office/officeart/2005/8/layout/equation1"/>
    <dgm:cxn modelId="{ACA07E2A-0C5B-41E3-8723-7E5BE85C64A2}" type="presParOf" srcId="{4AB8C69C-950F-4604-B075-8C2F3124B373}" destId="{FF808138-6554-4104-9254-965E712D126D}" srcOrd="2" destOrd="0" presId="urn:microsoft.com/office/officeart/2005/8/layout/equation1"/>
    <dgm:cxn modelId="{0103DDFC-A41A-4294-A69D-3F7413309C80}" type="presParOf" srcId="{4AB8C69C-950F-4604-B075-8C2F3124B373}" destId="{7C873572-283D-483C-8A4C-22871A658603}" srcOrd="3" destOrd="0" presId="urn:microsoft.com/office/officeart/2005/8/layout/equation1"/>
    <dgm:cxn modelId="{288A954B-86C4-4401-B005-06AE4D2CE089}" type="presParOf" srcId="{4AB8C69C-950F-4604-B075-8C2F3124B373}" destId="{4031F82E-2A8A-435A-86BA-F8957243E49B}" srcOrd="4" destOrd="0" presId="urn:microsoft.com/office/officeart/2005/8/layout/equation1"/>
    <dgm:cxn modelId="{E7D77C9B-EEF4-42FE-A12D-F8CDE55FF414}" type="presParOf" srcId="{4AB8C69C-950F-4604-B075-8C2F3124B373}" destId="{9871187D-95B8-42B0-9B01-6FE695317E81}" srcOrd="5" destOrd="0" presId="urn:microsoft.com/office/officeart/2005/8/layout/equation1"/>
    <dgm:cxn modelId="{1F7B794C-72F8-4815-B2E8-160869CA5DCA}" type="presParOf" srcId="{4AB8C69C-950F-4604-B075-8C2F3124B373}" destId="{B6B35118-7CBC-48B2-900B-473B8B88797F}" srcOrd="6" destOrd="0" presId="urn:microsoft.com/office/officeart/2005/8/layout/equation1"/>
    <dgm:cxn modelId="{5A4DBE66-8C05-4948-8E5E-CABE0C86B29E}" type="presParOf" srcId="{4AB8C69C-950F-4604-B075-8C2F3124B373}" destId="{3DB60FCE-2982-46FD-A619-5899A3696D05}" srcOrd="7" destOrd="0" presId="urn:microsoft.com/office/officeart/2005/8/layout/equation1"/>
    <dgm:cxn modelId="{A2A6FD35-B050-463B-B2BB-A0DC5D63CD8B}" type="presParOf" srcId="{4AB8C69C-950F-4604-B075-8C2F3124B373}" destId="{94343791-0D7F-4D10-8340-0F891175861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A640E-C7A3-4B19-BDCA-AE26294BA1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438AF7-F9AA-400E-B26C-67D2E3E99341}">
      <dgm:prSet/>
      <dgm:spPr/>
      <dgm:t>
        <a:bodyPr/>
        <a:lstStyle/>
        <a:p>
          <a:pPr>
            <a:lnSpc>
              <a:spcPct val="100000"/>
            </a:lnSpc>
          </a:pPr>
          <a:r>
            <a:rPr lang="en-US"/>
            <a:t>Welcome to ECMCC’s Mandatory Compliance Training for vendors. In order to receive credit for this course you will be required to pass a quiz and complete an attestation. </a:t>
          </a:r>
        </a:p>
      </dgm:t>
    </dgm:pt>
    <dgm:pt modelId="{FE2CBDF6-5AAF-4204-BE3A-2F2F87236C2C}" type="parTrans" cxnId="{95592C69-C6C4-4A60-8A7B-1A21E4A98502}">
      <dgm:prSet/>
      <dgm:spPr/>
      <dgm:t>
        <a:bodyPr/>
        <a:lstStyle/>
        <a:p>
          <a:endParaRPr lang="en-US"/>
        </a:p>
      </dgm:t>
    </dgm:pt>
    <dgm:pt modelId="{5121C8F8-ECEA-4A75-8EC2-A2A03CB068B3}" type="sibTrans" cxnId="{95592C69-C6C4-4A60-8A7B-1A21E4A98502}">
      <dgm:prSet/>
      <dgm:spPr/>
      <dgm:t>
        <a:bodyPr/>
        <a:lstStyle/>
        <a:p>
          <a:endParaRPr lang="en-US"/>
        </a:p>
      </dgm:t>
    </dgm:pt>
    <dgm:pt modelId="{5CAE56D6-772C-45D8-A80C-57F3F3FCB201}">
      <dgm:prSet/>
      <dgm:spPr/>
      <dgm:t>
        <a:bodyPr/>
        <a:lstStyle/>
        <a:p>
          <a:pPr>
            <a:lnSpc>
              <a:spcPct val="100000"/>
            </a:lnSpc>
          </a:pPr>
          <a:r>
            <a:rPr lang="en-US"/>
            <a:t>ECMCC is committed to fostering a culture of compliance and integrity and to ensuring that all operate at only the highest standards for ethical conduct </a:t>
          </a:r>
        </a:p>
      </dgm:t>
    </dgm:pt>
    <dgm:pt modelId="{4AF0BBD0-9CC7-4271-811E-7BA6DA3AB3DA}" type="parTrans" cxnId="{0EB97583-449F-4DB7-B5AA-9D5D90B96510}">
      <dgm:prSet/>
      <dgm:spPr/>
      <dgm:t>
        <a:bodyPr/>
        <a:lstStyle/>
        <a:p>
          <a:endParaRPr lang="en-US"/>
        </a:p>
      </dgm:t>
    </dgm:pt>
    <dgm:pt modelId="{EC3BB1D5-485E-44C6-949D-6369D9B066A9}" type="sibTrans" cxnId="{0EB97583-449F-4DB7-B5AA-9D5D90B96510}">
      <dgm:prSet/>
      <dgm:spPr/>
      <dgm:t>
        <a:bodyPr/>
        <a:lstStyle/>
        <a:p>
          <a:endParaRPr lang="en-US"/>
        </a:p>
      </dgm:t>
    </dgm:pt>
    <dgm:pt modelId="{AE16EB62-F65D-491C-9529-002DD30C8F5E}">
      <dgm:prSet/>
      <dgm:spPr/>
      <dgm:t>
        <a:bodyPr/>
        <a:lstStyle/>
        <a:p>
          <a:pPr>
            <a:lnSpc>
              <a:spcPct val="100000"/>
            </a:lnSpc>
          </a:pPr>
          <a:r>
            <a:rPr lang="en-US"/>
            <a:t>This training will provide you with important information regarding ECMCC’s Compliance Program </a:t>
          </a:r>
        </a:p>
      </dgm:t>
    </dgm:pt>
    <dgm:pt modelId="{2612DD53-B295-4977-9EFE-91C166ACBEDA}" type="parTrans" cxnId="{E4AD6CBC-D6D8-49DC-A0A8-F291A991021B}">
      <dgm:prSet/>
      <dgm:spPr/>
      <dgm:t>
        <a:bodyPr/>
        <a:lstStyle/>
        <a:p>
          <a:endParaRPr lang="en-US"/>
        </a:p>
      </dgm:t>
    </dgm:pt>
    <dgm:pt modelId="{39AC6AC4-FF50-4BBE-9AFB-182AC4138D3C}" type="sibTrans" cxnId="{E4AD6CBC-D6D8-49DC-A0A8-F291A991021B}">
      <dgm:prSet/>
      <dgm:spPr/>
      <dgm:t>
        <a:bodyPr/>
        <a:lstStyle/>
        <a:p>
          <a:endParaRPr lang="en-US"/>
        </a:p>
      </dgm:t>
    </dgm:pt>
    <dgm:pt modelId="{41E19107-F134-43B9-A652-2D3CF01DB233}">
      <dgm:prSet/>
      <dgm:spPr/>
      <dgm:t>
        <a:bodyPr/>
        <a:lstStyle/>
        <a:p>
          <a:pPr>
            <a:lnSpc>
              <a:spcPct val="100000"/>
            </a:lnSpc>
          </a:pPr>
          <a:r>
            <a:rPr lang="en-US"/>
            <a:t>This training also will cover compliance with laws, rules and regulations that apply to ECMCC, including the Stark Law and Anti-Kickback Statute and the False claims Act </a:t>
          </a:r>
        </a:p>
      </dgm:t>
    </dgm:pt>
    <dgm:pt modelId="{4BCDEE44-99B9-4F25-9223-BA65B6364CE7}" type="parTrans" cxnId="{70F96AF3-1BB7-4C9A-A730-774AC772649D}">
      <dgm:prSet/>
      <dgm:spPr/>
      <dgm:t>
        <a:bodyPr/>
        <a:lstStyle/>
        <a:p>
          <a:endParaRPr lang="en-US"/>
        </a:p>
      </dgm:t>
    </dgm:pt>
    <dgm:pt modelId="{0912A39C-50BE-4468-A9DF-37CF16FC7B2E}" type="sibTrans" cxnId="{70F96AF3-1BB7-4C9A-A730-774AC772649D}">
      <dgm:prSet/>
      <dgm:spPr/>
      <dgm:t>
        <a:bodyPr/>
        <a:lstStyle/>
        <a:p>
          <a:endParaRPr lang="en-US"/>
        </a:p>
      </dgm:t>
    </dgm:pt>
    <dgm:pt modelId="{548F1AC8-7B17-4602-88F3-3121CEDB2612}">
      <dgm:prSet/>
      <dgm:spPr/>
      <dgm:t>
        <a:bodyPr/>
        <a:lstStyle/>
        <a:p>
          <a:pPr>
            <a:lnSpc>
              <a:spcPct val="100000"/>
            </a:lnSpc>
          </a:pPr>
          <a:r>
            <a:rPr lang="en-US" dirty="0"/>
            <a:t>Once you have completed this training course, please complete the attached attestation and return it to the Compliance Office to nmund@ecmc.edu </a:t>
          </a:r>
        </a:p>
      </dgm:t>
    </dgm:pt>
    <dgm:pt modelId="{7A32FDC6-1F6C-4FA2-8207-4D429CA2F3AB}" type="parTrans" cxnId="{C6B00A87-4CB5-4E96-842C-21EAED413A37}">
      <dgm:prSet/>
      <dgm:spPr/>
      <dgm:t>
        <a:bodyPr/>
        <a:lstStyle/>
        <a:p>
          <a:endParaRPr lang="en-US"/>
        </a:p>
      </dgm:t>
    </dgm:pt>
    <dgm:pt modelId="{86E61E6A-29F8-4E39-8A32-C668BCD94299}" type="sibTrans" cxnId="{C6B00A87-4CB5-4E96-842C-21EAED413A37}">
      <dgm:prSet/>
      <dgm:spPr/>
      <dgm:t>
        <a:bodyPr/>
        <a:lstStyle/>
        <a:p>
          <a:endParaRPr lang="en-US"/>
        </a:p>
      </dgm:t>
    </dgm:pt>
    <dgm:pt modelId="{7481605B-9FB9-47E8-9C64-F723B522F4C3}">
      <dgm:prSet/>
      <dgm:spPr/>
      <dgm:t>
        <a:bodyPr/>
        <a:lstStyle/>
        <a:p>
          <a:pPr>
            <a:lnSpc>
              <a:spcPct val="100000"/>
            </a:lnSpc>
          </a:pPr>
          <a:r>
            <a:rPr lang="en-US"/>
            <a:t>If you have any questions about this training, please contact ECMCC’s Office of Corporate Compliance at 716-898-6439</a:t>
          </a:r>
        </a:p>
      </dgm:t>
    </dgm:pt>
    <dgm:pt modelId="{230FB585-A323-49EA-B2B3-50D2CD05A06A}" type="parTrans" cxnId="{52079F27-6A7B-4560-942E-454263AC2256}">
      <dgm:prSet/>
      <dgm:spPr/>
      <dgm:t>
        <a:bodyPr/>
        <a:lstStyle/>
        <a:p>
          <a:endParaRPr lang="en-US"/>
        </a:p>
      </dgm:t>
    </dgm:pt>
    <dgm:pt modelId="{283EB07B-3C16-4A43-8E23-7E5DD4E5DD6A}" type="sibTrans" cxnId="{52079F27-6A7B-4560-942E-454263AC2256}">
      <dgm:prSet/>
      <dgm:spPr/>
      <dgm:t>
        <a:bodyPr/>
        <a:lstStyle/>
        <a:p>
          <a:endParaRPr lang="en-US"/>
        </a:p>
      </dgm:t>
    </dgm:pt>
    <dgm:pt modelId="{58AF4696-DE22-4341-BC7E-4E57C3E61D99}" type="pres">
      <dgm:prSet presAssocID="{375A640E-C7A3-4B19-BDCA-AE26294BA1A5}" presName="root" presStyleCnt="0">
        <dgm:presLayoutVars>
          <dgm:dir/>
          <dgm:resizeHandles val="exact"/>
        </dgm:presLayoutVars>
      </dgm:prSet>
      <dgm:spPr/>
    </dgm:pt>
    <dgm:pt modelId="{794F4A3D-B99D-4E2E-BA75-C0804966497E}" type="pres">
      <dgm:prSet presAssocID="{D1438AF7-F9AA-400E-B26C-67D2E3E99341}" presName="compNode" presStyleCnt="0"/>
      <dgm:spPr/>
    </dgm:pt>
    <dgm:pt modelId="{F048166F-CD29-471C-A221-F775A96810CC}" type="pres">
      <dgm:prSet presAssocID="{D1438AF7-F9AA-400E-B26C-67D2E3E99341}" presName="bgRect" presStyleLbl="bgShp" presStyleIdx="0" presStyleCnt="6"/>
      <dgm:spPr/>
    </dgm:pt>
    <dgm:pt modelId="{A6B14D26-5D30-47AA-9CAD-C43FF640C783}" type="pres">
      <dgm:prSet presAssocID="{D1438AF7-F9AA-400E-B26C-67D2E3E993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F9EC644-024C-4852-93AD-B03714D843C9}" type="pres">
      <dgm:prSet presAssocID="{D1438AF7-F9AA-400E-B26C-67D2E3E99341}" presName="spaceRect" presStyleCnt="0"/>
      <dgm:spPr/>
    </dgm:pt>
    <dgm:pt modelId="{FE1D20CC-6080-4BB4-824A-760FA20DB68B}" type="pres">
      <dgm:prSet presAssocID="{D1438AF7-F9AA-400E-B26C-67D2E3E99341}" presName="parTx" presStyleLbl="revTx" presStyleIdx="0" presStyleCnt="6">
        <dgm:presLayoutVars>
          <dgm:chMax val="0"/>
          <dgm:chPref val="0"/>
        </dgm:presLayoutVars>
      </dgm:prSet>
      <dgm:spPr/>
    </dgm:pt>
    <dgm:pt modelId="{F031A71B-4320-441A-A3B3-C25115AAF12B}" type="pres">
      <dgm:prSet presAssocID="{5121C8F8-ECEA-4A75-8EC2-A2A03CB068B3}" presName="sibTrans" presStyleCnt="0"/>
      <dgm:spPr/>
    </dgm:pt>
    <dgm:pt modelId="{F675D724-E280-41DC-A312-4C015DFBDF46}" type="pres">
      <dgm:prSet presAssocID="{5CAE56D6-772C-45D8-A80C-57F3F3FCB201}" presName="compNode" presStyleCnt="0"/>
      <dgm:spPr/>
    </dgm:pt>
    <dgm:pt modelId="{B88A6FF4-2D54-4288-A871-BDD91B1037C9}" type="pres">
      <dgm:prSet presAssocID="{5CAE56D6-772C-45D8-A80C-57F3F3FCB201}" presName="bgRect" presStyleLbl="bgShp" presStyleIdx="1" presStyleCnt="6"/>
      <dgm:spPr/>
    </dgm:pt>
    <dgm:pt modelId="{7CD644C3-30F4-473E-A63F-3A2AE5C3CEA8}" type="pres">
      <dgm:prSet presAssocID="{5CAE56D6-772C-45D8-A80C-57F3F3FCB20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E379476C-4E51-404C-8AB5-2FA93FD1B2CA}" type="pres">
      <dgm:prSet presAssocID="{5CAE56D6-772C-45D8-A80C-57F3F3FCB201}" presName="spaceRect" presStyleCnt="0"/>
      <dgm:spPr/>
    </dgm:pt>
    <dgm:pt modelId="{ED7B8281-B637-4214-95AB-B2CA1BF38556}" type="pres">
      <dgm:prSet presAssocID="{5CAE56D6-772C-45D8-A80C-57F3F3FCB201}" presName="parTx" presStyleLbl="revTx" presStyleIdx="1" presStyleCnt="6">
        <dgm:presLayoutVars>
          <dgm:chMax val="0"/>
          <dgm:chPref val="0"/>
        </dgm:presLayoutVars>
      </dgm:prSet>
      <dgm:spPr/>
    </dgm:pt>
    <dgm:pt modelId="{87ADB936-5AE7-4ACD-A36B-A0EDBFC1AFFF}" type="pres">
      <dgm:prSet presAssocID="{EC3BB1D5-485E-44C6-949D-6369D9B066A9}" presName="sibTrans" presStyleCnt="0"/>
      <dgm:spPr/>
    </dgm:pt>
    <dgm:pt modelId="{3A1DC2E0-0CDC-4D6C-AB57-A2FD304BDCA2}" type="pres">
      <dgm:prSet presAssocID="{AE16EB62-F65D-491C-9529-002DD30C8F5E}" presName="compNode" presStyleCnt="0"/>
      <dgm:spPr/>
    </dgm:pt>
    <dgm:pt modelId="{549BFAB0-6F50-4DDD-9B5C-E930972B78F3}" type="pres">
      <dgm:prSet presAssocID="{AE16EB62-F65D-491C-9529-002DD30C8F5E}" presName="bgRect" presStyleLbl="bgShp" presStyleIdx="2" presStyleCnt="6"/>
      <dgm:spPr/>
    </dgm:pt>
    <dgm:pt modelId="{AAD56A19-8A2E-43FC-866D-86CB0E354FC8}" type="pres">
      <dgm:prSet presAssocID="{AE16EB62-F65D-491C-9529-002DD30C8F5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92927391-6794-499A-9B4B-AB4DB79EC220}" type="pres">
      <dgm:prSet presAssocID="{AE16EB62-F65D-491C-9529-002DD30C8F5E}" presName="spaceRect" presStyleCnt="0"/>
      <dgm:spPr/>
    </dgm:pt>
    <dgm:pt modelId="{E7EFEB1E-2E5D-4629-B369-8650DF3E544E}" type="pres">
      <dgm:prSet presAssocID="{AE16EB62-F65D-491C-9529-002DD30C8F5E}" presName="parTx" presStyleLbl="revTx" presStyleIdx="2" presStyleCnt="6">
        <dgm:presLayoutVars>
          <dgm:chMax val="0"/>
          <dgm:chPref val="0"/>
        </dgm:presLayoutVars>
      </dgm:prSet>
      <dgm:spPr/>
    </dgm:pt>
    <dgm:pt modelId="{20ED5E15-FAC8-431C-B8B3-F1476C92A462}" type="pres">
      <dgm:prSet presAssocID="{39AC6AC4-FF50-4BBE-9AFB-182AC4138D3C}" presName="sibTrans" presStyleCnt="0"/>
      <dgm:spPr/>
    </dgm:pt>
    <dgm:pt modelId="{0AA0C276-2848-4267-BEA5-4F50BB7D6296}" type="pres">
      <dgm:prSet presAssocID="{41E19107-F134-43B9-A652-2D3CF01DB233}" presName="compNode" presStyleCnt="0"/>
      <dgm:spPr/>
    </dgm:pt>
    <dgm:pt modelId="{61F0D1E4-184F-4E6B-86A0-13CD7F2D1198}" type="pres">
      <dgm:prSet presAssocID="{41E19107-F134-43B9-A652-2D3CF01DB233}" presName="bgRect" presStyleLbl="bgShp" presStyleIdx="3" presStyleCnt="6"/>
      <dgm:spPr/>
    </dgm:pt>
    <dgm:pt modelId="{B93E3D67-7F05-4DCB-BF0C-32F1BE1B1340}" type="pres">
      <dgm:prSet presAssocID="{41E19107-F134-43B9-A652-2D3CF01DB23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44CCEF16-D02A-4A3F-8A24-5C74082C7D95}" type="pres">
      <dgm:prSet presAssocID="{41E19107-F134-43B9-A652-2D3CF01DB233}" presName="spaceRect" presStyleCnt="0"/>
      <dgm:spPr/>
    </dgm:pt>
    <dgm:pt modelId="{CF2171FE-32A4-4DE4-A9C5-F1F8DDD83B40}" type="pres">
      <dgm:prSet presAssocID="{41E19107-F134-43B9-A652-2D3CF01DB233}" presName="parTx" presStyleLbl="revTx" presStyleIdx="3" presStyleCnt="6">
        <dgm:presLayoutVars>
          <dgm:chMax val="0"/>
          <dgm:chPref val="0"/>
        </dgm:presLayoutVars>
      </dgm:prSet>
      <dgm:spPr/>
    </dgm:pt>
    <dgm:pt modelId="{F70E7CB6-B796-43B9-80C0-111BE1DF5137}" type="pres">
      <dgm:prSet presAssocID="{0912A39C-50BE-4468-A9DF-37CF16FC7B2E}" presName="sibTrans" presStyleCnt="0"/>
      <dgm:spPr/>
    </dgm:pt>
    <dgm:pt modelId="{17DD7AC9-BA1D-4073-B0E9-6B3277AF7D7E}" type="pres">
      <dgm:prSet presAssocID="{548F1AC8-7B17-4602-88F3-3121CEDB2612}" presName="compNode" presStyleCnt="0"/>
      <dgm:spPr/>
    </dgm:pt>
    <dgm:pt modelId="{54582BAC-DCDC-484C-9E1E-DB253A599FD9}" type="pres">
      <dgm:prSet presAssocID="{548F1AC8-7B17-4602-88F3-3121CEDB2612}" presName="bgRect" presStyleLbl="bgShp" presStyleIdx="4" presStyleCnt="6"/>
      <dgm:spPr/>
    </dgm:pt>
    <dgm:pt modelId="{CC1379B1-C689-43FA-88C0-8E68A6C53B0D}" type="pres">
      <dgm:prSet presAssocID="{548F1AC8-7B17-4602-88F3-3121CEDB261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velope"/>
        </a:ext>
      </dgm:extLst>
    </dgm:pt>
    <dgm:pt modelId="{2355DEAD-D686-4784-B60F-F9D931B5A873}" type="pres">
      <dgm:prSet presAssocID="{548F1AC8-7B17-4602-88F3-3121CEDB2612}" presName="spaceRect" presStyleCnt="0"/>
      <dgm:spPr/>
    </dgm:pt>
    <dgm:pt modelId="{771DACB7-0D7B-481F-979E-59B68A69475C}" type="pres">
      <dgm:prSet presAssocID="{548F1AC8-7B17-4602-88F3-3121CEDB2612}" presName="parTx" presStyleLbl="revTx" presStyleIdx="4" presStyleCnt="6">
        <dgm:presLayoutVars>
          <dgm:chMax val="0"/>
          <dgm:chPref val="0"/>
        </dgm:presLayoutVars>
      </dgm:prSet>
      <dgm:spPr/>
    </dgm:pt>
    <dgm:pt modelId="{A77998FF-D6A6-498A-B0E6-445B020A1ED4}" type="pres">
      <dgm:prSet presAssocID="{86E61E6A-29F8-4E39-8A32-C668BCD94299}" presName="sibTrans" presStyleCnt="0"/>
      <dgm:spPr/>
    </dgm:pt>
    <dgm:pt modelId="{B8F06B27-0005-4800-AB29-4CDA17D7B727}" type="pres">
      <dgm:prSet presAssocID="{7481605B-9FB9-47E8-9C64-F723B522F4C3}" presName="compNode" presStyleCnt="0"/>
      <dgm:spPr/>
    </dgm:pt>
    <dgm:pt modelId="{912474C6-BEBB-45AA-BE0A-60F40A4F1086}" type="pres">
      <dgm:prSet presAssocID="{7481605B-9FB9-47E8-9C64-F723B522F4C3}" presName="bgRect" presStyleLbl="bgShp" presStyleIdx="5" presStyleCnt="6"/>
      <dgm:spPr/>
    </dgm:pt>
    <dgm:pt modelId="{F0BAB584-EFA1-4797-9B50-1E1B4A474219}" type="pres">
      <dgm:prSet presAssocID="{7481605B-9FB9-47E8-9C64-F723B522F4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0B0FD485-90E5-47FA-B9BA-299D522C75C7}" type="pres">
      <dgm:prSet presAssocID="{7481605B-9FB9-47E8-9C64-F723B522F4C3}" presName="spaceRect" presStyleCnt="0"/>
      <dgm:spPr/>
    </dgm:pt>
    <dgm:pt modelId="{C70B0457-0562-404C-879E-325705D60D3E}" type="pres">
      <dgm:prSet presAssocID="{7481605B-9FB9-47E8-9C64-F723B522F4C3}" presName="parTx" presStyleLbl="revTx" presStyleIdx="5" presStyleCnt="6">
        <dgm:presLayoutVars>
          <dgm:chMax val="0"/>
          <dgm:chPref val="0"/>
        </dgm:presLayoutVars>
      </dgm:prSet>
      <dgm:spPr/>
    </dgm:pt>
  </dgm:ptLst>
  <dgm:cxnLst>
    <dgm:cxn modelId="{52079F27-6A7B-4560-942E-454263AC2256}" srcId="{375A640E-C7A3-4B19-BDCA-AE26294BA1A5}" destId="{7481605B-9FB9-47E8-9C64-F723B522F4C3}" srcOrd="5" destOrd="0" parTransId="{230FB585-A323-49EA-B2B3-50D2CD05A06A}" sibTransId="{283EB07B-3C16-4A43-8E23-7E5DD4E5DD6A}"/>
    <dgm:cxn modelId="{6517A534-6B81-4F09-9C8C-DCB4A6286890}" type="presOf" srcId="{7481605B-9FB9-47E8-9C64-F723B522F4C3}" destId="{C70B0457-0562-404C-879E-325705D60D3E}" srcOrd="0" destOrd="0" presId="urn:microsoft.com/office/officeart/2018/2/layout/IconVerticalSolidList"/>
    <dgm:cxn modelId="{832E2145-AED2-4E7D-9CAC-A7BC0E11CB60}" type="presOf" srcId="{AE16EB62-F65D-491C-9529-002DD30C8F5E}" destId="{E7EFEB1E-2E5D-4629-B369-8650DF3E544E}" srcOrd="0" destOrd="0" presId="urn:microsoft.com/office/officeart/2018/2/layout/IconVerticalSolidList"/>
    <dgm:cxn modelId="{95592C69-C6C4-4A60-8A7B-1A21E4A98502}" srcId="{375A640E-C7A3-4B19-BDCA-AE26294BA1A5}" destId="{D1438AF7-F9AA-400E-B26C-67D2E3E99341}" srcOrd="0" destOrd="0" parTransId="{FE2CBDF6-5AAF-4204-BE3A-2F2F87236C2C}" sibTransId="{5121C8F8-ECEA-4A75-8EC2-A2A03CB068B3}"/>
    <dgm:cxn modelId="{C4C79B69-5E71-45A8-9913-27E893ED04FA}" type="presOf" srcId="{41E19107-F134-43B9-A652-2D3CF01DB233}" destId="{CF2171FE-32A4-4DE4-A9C5-F1F8DDD83B40}" srcOrd="0" destOrd="0" presId="urn:microsoft.com/office/officeart/2018/2/layout/IconVerticalSolidList"/>
    <dgm:cxn modelId="{B63E3755-5A38-49D8-ADF5-C5D1F81AC1AE}" type="presOf" srcId="{548F1AC8-7B17-4602-88F3-3121CEDB2612}" destId="{771DACB7-0D7B-481F-979E-59B68A69475C}" srcOrd="0" destOrd="0" presId="urn:microsoft.com/office/officeart/2018/2/layout/IconVerticalSolidList"/>
    <dgm:cxn modelId="{0EB97583-449F-4DB7-B5AA-9D5D90B96510}" srcId="{375A640E-C7A3-4B19-BDCA-AE26294BA1A5}" destId="{5CAE56D6-772C-45D8-A80C-57F3F3FCB201}" srcOrd="1" destOrd="0" parTransId="{4AF0BBD0-9CC7-4271-811E-7BA6DA3AB3DA}" sibTransId="{EC3BB1D5-485E-44C6-949D-6369D9B066A9}"/>
    <dgm:cxn modelId="{C6B00A87-4CB5-4E96-842C-21EAED413A37}" srcId="{375A640E-C7A3-4B19-BDCA-AE26294BA1A5}" destId="{548F1AC8-7B17-4602-88F3-3121CEDB2612}" srcOrd="4" destOrd="0" parTransId="{7A32FDC6-1F6C-4FA2-8207-4D429CA2F3AB}" sibTransId="{86E61E6A-29F8-4E39-8A32-C668BCD94299}"/>
    <dgm:cxn modelId="{D4A27B98-516E-4F3A-97F2-07D3A7E13B03}" type="presOf" srcId="{D1438AF7-F9AA-400E-B26C-67D2E3E99341}" destId="{FE1D20CC-6080-4BB4-824A-760FA20DB68B}" srcOrd="0" destOrd="0" presId="urn:microsoft.com/office/officeart/2018/2/layout/IconVerticalSolidList"/>
    <dgm:cxn modelId="{E4AD6CBC-D6D8-49DC-A0A8-F291A991021B}" srcId="{375A640E-C7A3-4B19-BDCA-AE26294BA1A5}" destId="{AE16EB62-F65D-491C-9529-002DD30C8F5E}" srcOrd="2" destOrd="0" parTransId="{2612DD53-B295-4977-9EFE-91C166ACBEDA}" sibTransId="{39AC6AC4-FF50-4BBE-9AFB-182AC4138D3C}"/>
    <dgm:cxn modelId="{198B34C7-9C03-425F-B3E7-92F9133E9D57}" type="presOf" srcId="{5CAE56D6-772C-45D8-A80C-57F3F3FCB201}" destId="{ED7B8281-B637-4214-95AB-B2CA1BF38556}" srcOrd="0" destOrd="0" presId="urn:microsoft.com/office/officeart/2018/2/layout/IconVerticalSolidList"/>
    <dgm:cxn modelId="{70F96AF3-1BB7-4C9A-A730-774AC772649D}" srcId="{375A640E-C7A3-4B19-BDCA-AE26294BA1A5}" destId="{41E19107-F134-43B9-A652-2D3CF01DB233}" srcOrd="3" destOrd="0" parTransId="{4BCDEE44-99B9-4F25-9223-BA65B6364CE7}" sibTransId="{0912A39C-50BE-4468-A9DF-37CF16FC7B2E}"/>
    <dgm:cxn modelId="{5A6055F5-12F4-4F1F-9CDB-87C2B51524EC}" type="presOf" srcId="{375A640E-C7A3-4B19-BDCA-AE26294BA1A5}" destId="{58AF4696-DE22-4341-BC7E-4E57C3E61D99}" srcOrd="0" destOrd="0" presId="urn:microsoft.com/office/officeart/2018/2/layout/IconVerticalSolidList"/>
    <dgm:cxn modelId="{962FFA36-3CA8-4480-B776-862DD0EB3740}" type="presParOf" srcId="{58AF4696-DE22-4341-BC7E-4E57C3E61D99}" destId="{794F4A3D-B99D-4E2E-BA75-C0804966497E}" srcOrd="0" destOrd="0" presId="urn:microsoft.com/office/officeart/2018/2/layout/IconVerticalSolidList"/>
    <dgm:cxn modelId="{F561AACA-E4C4-4B6C-A89B-56D3A57057D4}" type="presParOf" srcId="{794F4A3D-B99D-4E2E-BA75-C0804966497E}" destId="{F048166F-CD29-471C-A221-F775A96810CC}" srcOrd="0" destOrd="0" presId="urn:microsoft.com/office/officeart/2018/2/layout/IconVerticalSolidList"/>
    <dgm:cxn modelId="{B58DECE0-30E0-437D-B330-21A5172A2402}" type="presParOf" srcId="{794F4A3D-B99D-4E2E-BA75-C0804966497E}" destId="{A6B14D26-5D30-47AA-9CAD-C43FF640C783}" srcOrd="1" destOrd="0" presId="urn:microsoft.com/office/officeart/2018/2/layout/IconVerticalSolidList"/>
    <dgm:cxn modelId="{0E352ECC-B9F6-49CA-A64A-02AAE610A912}" type="presParOf" srcId="{794F4A3D-B99D-4E2E-BA75-C0804966497E}" destId="{2F9EC644-024C-4852-93AD-B03714D843C9}" srcOrd="2" destOrd="0" presId="urn:microsoft.com/office/officeart/2018/2/layout/IconVerticalSolidList"/>
    <dgm:cxn modelId="{C8960D23-14DB-4C27-870C-3F87096388ED}" type="presParOf" srcId="{794F4A3D-B99D-4E2E-BA75-C0804966497E}" destId="{FE1D20CC-6080-4BB4-824A-760FA20DB68B}" srcOrd="3" destOrd="0" presId="urn:microsoft.com/office/officeart/2018/2/layout/IconVerticalSolidList"/>
    <dgm:cxn modelId="{18D028B5-443B-4C95-B9AD-1741AB30B025}" type="presParOf" srcId="{58AF4696-DE22-4341-BC7E-4E57C3E61D99}" destId="{F031A71B-4320-441A-A3B3-C25115AAF12B}" srcOrd="1" destOrd="0" presId="urn:microsoft.com/office/officeart/2018/2/layout/IconVerticalSolidList"/>
    <dgm:cxn modelId="{D9C61F14-B3B7-45F9-ABCC-B1521D567B39}" type="presParOf" srcId="{58AF4696-DE22-4341-BC7E-4E57C3E61D99}" destId="{F675D724-E280-41DC-A312-4C015DFBDF46}" srcOrd="2" destOrd="0" presId="urn:microsoft.com/office/officeart/2018/2/layout/IconVerticalSolidList"/>
    <dgm:cxn modelId="{B8977F8A-1829-456F-90C4-DEE07BA2E3E5}" type="presParOf" srcId="{F675D724-E280-41DC-A312-4C015DFBDF46}" destId="{B88A6FF4-2D54-4288-A871-BDD91B1037C9}" srcOrd="0" destOrd="0" presId="urn:microsoft.com/office/officeart/2018/2/layout/IconVerticalSolidList"/>
    <dgm:cxn modelId="{7EF57540-0A71-448D-B064-B5BEBA9E29A7}" type="presParOf" srcId="{F675D724-E280-41DC-A312-4C015DFBDF46}" destId="{7CD644C3-30F4-473E-A63F-3A2AE5C3CEA8}" srcOrd="1" destOrd="0" presId="urn:microsoft.com/office/officeart/2018/2/layout/IconVerticalSolidList"/>
    <dgm:cxn modelId="{FA9D7C9E-2C7E-4D0A-A320-144F7D552958}" type="presParOf" srcId="{F675D724-E280-41DC-A312-4C015DFBDF46}" destId="{E379476C-4E51-404C-8AB5-2FA93FD1B2CA}" srcOrd="2" destOrd="0" presId="urn:microsoft.com/office/officeart/2018/2/layout/IconVerticalSolidList"/>
    <dgm:cxn modelId="{B091F559-6F41-45BD-AAD5-E584802E06CB}" type="presParOf" srcId="{F675D724-E280-41DC-A312-4C015DFBDF46}" destId="{ED7B8281-B637-4214-95AB-B2CA1BF38556}" srcOrd="3" destOrd="0" presId="urn:microsoft.com/office/officeart/2018/2/layout/IconVerticalSolidList"/>
    <dgm:cxn modelId="{82BD9A53-2634-4982-AD8A-6A5882E0A783}" type="presParOf" srcId="{58AF4696-DE22-4341-BC7E-4E57C3E61D99}" destId="{87ADB936-5AE7-4ACD-A36B-A0EDBFC1AFFF}" srcOrd="3" destOrd="0" presId="urn:microsoft.com/office/officeart/2018/2/layout/IconVerticalSolidList"/>
    <dgm:cxn modelId="{37B75F52-DACD-40BA-A244-AB8CE6C4B532}" type="presParOf" srcId="{58AF4696-DE22-4341-BC7E-4E57C3E61D99}" destId="{3A1DC2E0-0CDC-4D6C-AB57-A2FD304BDCA2}" srcOrd="4" destOrd="0" presId="urn:microsoft.com/office/officeart/2018/2/layout/IconVerticalSolidList"/>
    <dgm:cxn modelId="{4818C03A-3C27-44B5-907E-215B101C065E}" type="presParOf" srcId="{3A1DC2E0-0CDC-4D6C-AB57-A2FD304BDCA2}" destId="{549BFAB0-6F50-4DDD-9B5C-E930972B78F3}" srcOrd="0" destOrd="0" presId="urn:microsoft.com/office/officeart/2018/2/layout/IconVerticalSolidList"/>
    <dgm:cxn modelId="{BC0D51EF-0B5F-42C1-B143-91195F96F7DD}" type="presParOf" srcId="{3A1DC2E0-0CDC-4D6C-AB57-A2FD304BDCA2}" destId="{AAD56A19-8A2E-43FC-866D-86CB0E354FC8}" srcOrd="1" destOrd="0" presId="urn:microsoft.com/office/officeart/2018/2/layout/IconVerticalSolidList"/>
    <dgm:cxn modelId="{82A92563-339F-436A-8A37-97E58A88B2EE}" type="presParOf" srcId="{3A1DC2E0-0CDC-4D6C-AB57-A2FD304BDCA2}" destId="{92927391-6794-499A-9B4B-AB4DB79EC220}" srcOrd="2" destOrd="0" presId="urn:microsoft.com/office/officeart/2018/2/layout/IconVerticalSolidList"/>
    <dgm:cxn modelId="{BC710DC4-FA25-4338-8C55-852C7C2B56C7}" type="presParOf" srcId="{3A1DC2E0-0CDC-4D6C-AB57-A2FD304BDCA2}" destId="{E7EFEB1E-2E5D-4629-B369-8650DF3E544E}" srcOrd="3" destOrd="0" presId="urn:microsoft.com/office/officeart/2018/2/layout/IconVerticalSolidList"/>
    <dgm:cxn modelId="{2C34C348-AD1A-43A9-B325-D75499F84DB6}" type="presParOf" srcId="{58AF4696-DE22-4341-BC7E-4E57C3E61D99}" destId="{20ED5E15-FAC8-431C-B8B3-F1476C92A462}" srcOrd="5" destOrd="0" presId="urn:microsoft.com/office/officeart/2018/2/layout/IconVerticalSolidList"/>
    <dgm:cxn modelId="{4CCDC2CF-E7E9-4106-AC19-CA97F8C9B21B}" type="presParOf" srcId="{58AF4696-DE22-4341-BC7E-4E57C3E61D99}" destId="{0AA0C276-2848-4267-BEA5-4F50BB7D6296}" srcOrd="6" destOrd="0" presId="urn:microsoft.com/office/officeart/2018/2/layout/IconVerticalSolidList"/>
    <dgm:cxn modelId="{BB8E9712-02DD-422B-96C7-B9C939E7CAC3}" type="presParOf" srcId="{0AA0C276-2848-4267-BEA5-4F50BB7D6296}" destId="{61F0D1E4-184F-4E6B-86A0-13CD7F2D1198}" srcOrd="0" destOrd="0" presId="urn:microsoft.com/office/officeart/2018/2/layout/IconVerticalSolidList"/>
    <dgm:cxn modelId="{FB171A4B-8A14-49EB-96D7-83AA7298E0CA}" type="presParOf" srcId="{0AA0C276-2848-4267-BEA5-4F50BB7D6296}" destId="{B93E3D67-7F05-4DCB-BF0C-32F1BE1B1340}" srcOrd="1" destOrd="0" presId="urn:microsoft.com/office/officeart/2018/2/layout/IconVerticalSolidList"/>
    <dgm:cxn modelId="{BE57BD77-CDAB-44E9-A942-9582FD512951}" type="presParOf" srcId="{0AA0C276-2848-4267-BEA5-4F50BB7D6296}" destId="{44CCEF16-D02A-4A3F-8A24-5C74082C7D95}" srcOrd="2" destOrd="0" presId="urn:microsoft.com/office/officeart/2018/2/layout/IconVerticalSolidList"/>
    <dgm:cxn modelId="{450B8CC0-E65A-4E05-8A1E-B1BD50FB1A08}" type="presParOf" srcId="{0AA0C276-2848-4267-BEA5-4F50BB7D6296}" destId="{CF2171FE-32A4-4DE4-A9C5-F1F8DDD83B40}" srcOrd="3" destOrd="0" presId="urn:microsoft.com/office/officeart/2018/2/layout/IconVerticalSolidList"/>
    <dgm:cxn modelId="{8D643C9C-610B-4D47-9299-02B8AFDB683A}" type="presParOf" srcId="{58AF4696-DE22-4341-BC7E-4E57C3E61D99}" destId="{F70E7CB6-B796-43B9-80C0-111BE1DF5137}" srcOrd="7" destOrd="0" presId="urn:microsoft.com/office/officeart/2018/2/layout/IconVerticalSolidList"/>
    <dgm:cxn modelId="{AF73D20F-BD64-4482-BDB3-9CA27B2C93D5}" type="presParOf" srcId="{58AF4696-DE22-4341-BC7E-4E57C3E61D99}" destId="{17DD7AC9-BA1D-4073-B0E9-6B3277AF7D7E}" srcOrd="8" destOrd="0" presId="urn:microsoft.com/office/officeart/2018/2/layout/IconVerticalSolidList"/>
    <dgm:cxn modelId="{CA26FB22-9EDC-403D-8912-90755C8468C6}" type="presParOf" srcId="{17DD7AC9-BA1D-4073-B0E9-6B3277AF7D7E}" destId="{54582BAC-DCDC-484C-9E1E-DB253A599FD9}" srcOrd="0" destOrd="0" presId="urn:microsoft.com/office/officeart/2018/2/layout/IconVerticalSolidList"/>
    <dgm:cxn modelId="{02E89CF4-A905-4ADD-9930-3339C41289B0}" type="presParOf" srcId="{17DD7AC9-BA1D-4073-B0E9-6B3277AF7D7E}" destId="{CC1379B1-C689-43FA-88C0-8E68A6C53B0D}" srcOrd="1" destOrd="0" presId="urn:microsoft.com/office/officeart/2018/2/layout/IconVerticalSolidList"/>
    <dgm:cxn modelId="{3F008506-D4C7-4290-8085-77F0873DF71F}" type="presParOf" srcId="{17DD7AC9-BA1D-4073-B0E9-6B3277AF7D7E}" destId="{2355DEAD-D686-4784-B60F-F9D931B5A873}" srcOrd="2" destOrd="0" presId="urn:microsoft.com/office/officeart/2018/2/layout/IconVerticalSolidList"/>
    <dgm:cxn modelId="{7254381E-8DEE-4258-8CB3-DB7C4897FD56}" type="presParOf" srcId="{17DD7AC9-BA1D-4073-B0E9-6B3277AF7D7E}" destId="{771DACB7-0D7B-481F-979E-59B68A69475C}" srcOrd="3" destOrd="0" presId="urn:microsoft.com/office/officeart/2018/2/layout/IconVerticalSolidList"/>
    <dgm:cxn modelId="{D0278FC9-8ECC-45E9-A907-17C54727DA17}" type="presParOf" srcId="{58AF4696-DE22-4341-BC7E-4E57C3E61D99}" destId="{A77998FF-D6A6-498A-B0E6-445B020A1ED4}" srcOrd="9" destOrd="0" presId="urn:microsoft.com/office/officeart/2018/2/layout/IconVerticalSolidList"/>
    <dgm:cxn modelId="{C4A53555-4056-4FEF-90FE-F1C3D04CCC72}" type="presParOf" srcId="{58AF4696-DE22-4341-BC7E-4E57C3E61D99}" destId="{B8F06B27-0005-4800-AB29-4CDA17D7B727}" srcOrd="10" destOrd="0" presId="urn:microsoft.com/office/officeart/2018/2/layout/IconVerticalSolidList"/>
    <dgm:cxn modelId="{D20742B0-DFE1-48D4-83C2-2CDB1E0483CA}" type="presParOf" srcId="{B8F06B27-0005-4800-AB29-4CDA17D7B727}" destId="{912474C6-BEBB-45AA-BE0A-60F40A4F1086}" srcOrd="0" destOrd="0" presId="urn:microsoft.com/office/officeart/2018/2/layout/IconVerticalSolidList"/>
    <dgm:cxn modelId="{C23A989A-8A86-4DC7-BE22-686820E5BE18}" type="presParOf" srcId="{B8F06B27-0005-4800-AB29-4CDA17D7B727}" destId="{F0BAB584-EFA1-4797-9B50-1E1B4A474219}" srcOrd="1" destOrd="0" presId="urn:microsoft.com/office/officeart/2018/2/layout/IconVerticalSolidList"/>
    <dgm:cxn modelId="{8432E6A4-E61F-4E62-BFBD-1DE174CB000F}" type="presParOf" srcId="{B8F06B27-0005-4800-AB29-4CDA17D7B727}" destId="{0B0FD485-90E5-47FA-B9BA-299D522C75C7}" srcOrd="2" destOrd="0" presId="urn:microsoft.com/office/officeart/2018/2/layout/IconVerticalSolidList"/>
    <dgm:cxn modelId="{D18E75D2-2CE9-48E1-AD8D-FB1C84CE5B68}" type="presParOf" srcId="{B8F06B27-0005-4800-AB29-4CDA17D7B727}" destId="{C70B0457-0562-404C-879E-325705D60D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4E73D4-16D2-4A4B-B8B1-36F1ABCE4AA9}"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en-US"/>
        </a:p>
      </dgm:t>
    </dgm:pt>
    <dgm:pt modelId="{4C3BF823-CAC5-4A9A-AD7F-28024426F850}">
      <dgm:prSet phldrT="[Text]"/>
      <dgm:spPr/>
      <dgm:t>
        <a:bodyPr/>
        <a:lstStyle/>
        <a:p>
          <a:r>
            <a:rPr lang="en-US" dirty="0"/>
            <a:t>Demographic data relating to an individual’s past, present or future…</a:t>
          </a:r>
        </a:p>
      </dgm:t>
    </dgm:pt>
    <dgm:pt modelId="{D6A6C555-D585-40F1-A66C-80F886D35E7F}" type="parTrans" cxnId="{50C3F8D6-37D8-45FD-92F1-9113FFB041DE}">
      <dgm:prSet/>
      <dgm:spPr/>
      <dgm:t>
        <a:bodyPr/>
        <a:lstStyle/>
        <a:p>
          <a:endParaRPr lang="en-US"/>
        </a:p>
      </dgm:t>
    </dgm:pt>
    <dgm:pt modelId="{A6A05D3B-275A-48C9-AC38-998F0462D5F5}" type="sibTrans" cxnId="{50C3F8D6-37D8-45FD-92F1-9113FFB041DE}">
      <dgm:prSet/>
      <dgm:spPr/>
      <dgm:t>
        <a:bodyPr/>
        <a:lstStyle/>
        <a:p>
          <a:endParaRPr lang="en-US"/>
        </a:p>
      </dgm:t>
    </dgm:pt>
    <dgm:pt modelId="{5A2C0253-4CFE-411A-8C24-B4AF4789E0D5}">
      <dgm:prSet phldrT="[Text]"/>
      <dgm:spPr/>
      <dgm:t>
        <a:bodyPr/>
        <a:lstStyle/>
        <a:p>
          <a:r>
            <a:rPr lang="en-US" dirty="0"/>
            <a:t>Physical or mental health or condition</a:t>
          </a:r>
        </a:p>
      </dgm:t>
    </dgm:pt>
    <dgm:pt modelId="{2F7CF35B-59A0-45A3-BB18-1B7E625332C8}" type="parTrans" cxnId="{E274EE3C-B4BF-44C8-A112-C97B99C35041}">
      <dgm:prSet/>
      <dgm:spPr/>
      <dgm:t>
        <a:bodyPr/>
        <a:lstStyle/>
        <a:p>
          <a:endParaRPr lang="en-US"/>
        </a:p>
      </dgm:t>
    </dgm:pt>
    <dgm:pt modelId="{2EA323B9-B738-4BC5-9243-B71395E6C70A}" type="sibTrans" cxnId="{E274EE3C-B4BF-44C8-A112-C97B99C35041}">
      <dgm:prSet/>
      <dgm:spPr/>
      <dgm:t>
        <a:bodyPr/>
        <a:lstStyle/>
        <a:p>
          <a:endParaRPr lang="en-US"/>
        </a:p>
      </dgm:t>
    </dgm:pt>
    <dgm:pt modelId="{1241C81C-5B21-492A-9B43-228049364C64}">
      <dgm:prSet phldrT="[Text]"/>
      <dgm:spPr/>
      <dgm:t>
        <a:bodyPr/>
        <a:lstStyle/>
        <a:p>
          <a:r>
            <a:rPr lang="en-US" dirty="0"/>
            <a:t>Treatment</a:t>
          </a:r>
        </a:p>
      </dgm:t>
    </dgm:pt>
    <dgm:pt modelId="{79336D72-AD97-4603-A424-A3D571732731}" type="parTrans" cxnId="{F003BE8A-3D42-47C0-A08F-E9280D590EB1}">
      <dgm:prSet/>
      <dgm:spPr/>
      <dgm:t>
        <a:bodyPr/>
        <a:lstStyle/>
        <a:p>
          <a:endParaRPr lang="en-US"/>
        </a:p>
      </dgm:t>
    </dgm:pt>
    <dgm:pt modelId="{8DD313E6-F329-4D90-B276-0A4F93A0B153}" type="sibTrans" cxnId="{F003BE8A-3D42-47C0-A08F-E9280D590EB1}">
      <dgm:prSet/>
      <dgm:spPr/>
      <dgm:t>
        <a:bodyPr/>
        <a:lstStyle/>
        <a:p>
          <a:endParaRPr lang="en-US"/>
        </a:p>
      </dgm:t>
    </dgm:pt>
    <dgm:pt modelId="{C3AD2C83-1C00-43FB-8F49-D1ABED11D727}">
      <dgm:prSet phldrT="[Text]"/>
      <dgm:spPr/>
      <dgm:t>
        <a:bodyPr/>
        <a:lstStyle/>
        <a:p>
          <a:r>
            <a:rPr lang="en-US" dirty="0"/>
            <a:t>Payment for the provision of health care</a:t>
          </a:r>
        </a:p>
      </dgm:t>
    </dgm:pt>
    <dgm:pt modelId="{25F9B476-8619-489C-8C79-97031BE47F3D}" type="parTrans" cxnId="{04E739A0-BDDF-4D81-89A1-555DA9F3DE3D}">
      <dgm:prSet/>
      <dgm:spPr/>
      <dgm:t>
        <a:bodyPr/>
        <a:lstStyle/>
        <a:p>
          <a:endParaRPr lang="en-US"/>
        </a:p>
      </dgm:t>
    </dgm:pt>
    <dgm:pt modelId="{26B40ECF-BC5B-4F9F-9290-01D1EF705B86}" type="sibTrans" cxnId="{04E739A0-BDDF-4D81-89A1-555DA9F3DE3D}">
      <dgm:prSet/>
      <dgm:spPr/>
      <dgm:t>
        <a:bodyPr/>
        <a:lstStyle/>
        <a:p>
          <a:endParaRPr lang="en-US"/>
        </a:p>
      </dgm:t>
    </dgm:pt>
    <dgm:pt modelId="{C1FB4278-32D3-4108-8AC4-D99D43FF2D9E}" type="pres">
      <dgm:prSet presAssocID="{A24E73D4-16D2-4A4B-B8B1-36F1ABCE4AA9}" presName="hierChild1" presStyleCnt="0">
        <dgm:presLayoutVars>
          <dgm:orgChart val="1"/>
          <dgm:chPref val="1"/>
          <dgm:dir/>
          <dgm:animOne val="branch"/>
          <dgm:animLvl val="lvl"/>
          <dgm:resizeHandles/>
        </dgm:presLayoutVars>
      </dgm:prSet>
      <dgm:spPr/>
    </dgm:pt>
    <dgm:pt modelId="{5122B340-3673-465C-8192-0D5F12CF70EF}" type="pres">
      <dgm:prSet presAssocID="{4C3BF823-CAC5-4A9A-AD7F-28024426F850}" presName="hierRoot1" presStyleCnt="0">
        <dgm:presLayoutVars>
          <dgm:hierBranch val="init"/>
        </dgm:presLayoutVars>
      </dgm:prSet>
      <dgm:spPr/>
    </dgm:pt>
    <dgm:pt modelId="{D5BBEF70-16BD-4684-BA5A-EFB71DA988E5}" type="pres">
      <dgm:prSet presAssocID="{4C3BF823-CAC5-4A9A-AD7F-28024426F850}" presName="rootComposite1" presStyleCnt="0"/>
      <dgm:spPr/>
    </dgm:pt>
    <dgm:pt modelId="{A833B189-9315-4E50-B0C5-267BD23750C7}" type="pres">
      <dgm:prSet presAssocID="{4C3BF823-CAC5-4A9A-AD7F-28024426F850}" presName="rootText1" presStyleLbl="node0" presStyleIdx="0" presStyleCnt="1">
        <dgm:presLayoutVars>
          <dgm:chPref val="3"/>
        </dgm:presLayoutVars>
      </dgm:prSet>
      <dgm:spPr/>
    </dgm:pt>
    <dgm:pt modelId="{1E63ABAE-B6AF-4962-A34C-C60EA16A9F9C}" type="pres">
      <dgm:prSet presAssocID="{4C3BF823-CAC5-4A9A-AD7F-28024426F850}" presName="rootConnector1" presStyleLbl="node1" presStyleIdx="0" presStyleCnt="0"/>
      <dgm:spPr/>
    </dgm:pt>
    <dgm:pt modelId="{177AE5DA-5B25-4FA3-B49C-C2DB9D30562C}" type="pres">
      <dgm:prSet presAssocID="{4C3BF823-CAC5-4A9A-AD7F-28024426F850}" presName="hierChild2" presStyleCnt="0"/>
      <dgm:spPr/>
    </dgm:pt>
    <dgm:pt modelId="{36AA48E1-383E-4C25-9BCE-335A9A939487}" type="pres">
      <dgm:prSet presAssocID="{2F7CF35B-59A0-45A3-BB18-1B7E625332C8}" presName="Name37" presStyleLbl="parChTrans1D2" presStyleIdx="0" presStyleCnt="3"/>
      <dgm:spPr/>
    </dgm:pt>
    <dgm:pt modelId="{49A23902-C0D1-4A3A-8084-C0FA711C26D5}" type="pres">
      <dgm:prSet presAssocID="{5A2C0253-4CFE-411A-8C24-B4AF4789E0D5}" presName="hierRoot2" presStyleCnt="0">
        <dgm:presLayoutVars>
          <dgm:hierBranch val="init"/>
        </dgm:presLayoutVars>
      </dgm:prSet>
      <dgm:spPr/>
    </dgm:pt>
    <dgm:pt modelId="{E0885E7E-1B5D-4868-BEF6-AA760191D13D}" type="pres">
      <dgm:prSet presAssocID="{5A2C0253-4CFE-411A-8C24-B4AF4789E0D5}" presName="rootComposite" presStyleCnt="0"/>
      <dgm:spPr/>
    </dgm:pt>
    <dgm:pt modelId="{96A4B807-4B57-4966-910C-CA9DC08849D7}" type="pres">
      <dgm:prSet presAssocID="{5A2C0253-4CFE-411A-8C24-B4AF4789E0D5}" presName="rootText" presStyleLbl="node2" presStyleIdx="0" presStyleCnt="3">
        <dgm:presLayoutVars>
          <dgm:chPref val="3"/>
        </dgm:presLayoutVars>
      </dgm:prSet>
      <dgm:spPr/>
    </dgm:pt>
    <dgm:pt modelId="{F170B048-BC78-43D9-BEEA-B6069550F93A}" type="pres">
      <dgm:prSet presAssocID="{5A2C0253-4CFE-411A-8C24-B4AF4789E0D5}" presName="rootConnector" presStyleLbl="node2" presStyleIdx="0" presStyleCnt="3"/>
      <dgm:spPr/>
    </dgm:pt>
    <dgm:pt modelId="{3CBB1CCD-9B5C-43B4-9E77-FB6E3A44BC20}" type="pres">
      <dgm:prSet presAssocID="{5A2C0253-4CFE-411A-8C24-B4AF4789E0D5}" presName="hierChild4" presStyleCnt="0"/>
      <dgm:spPr/>
    </dgm:pt>
    <dgm:pt modelId="{D1FB374D-F086-4D55-88CD-882094ECAF66}" type="pres">
      <dgm:prSet presAssocID="{5A2C0253-4CFE-411A-8C24-B4AF4789E0D5}" presName="hierChild5" presStyleCnt="0"/>
      <dgm:spPr/>
    </dgm:pt>
    <dgm:pt modelId="{9BB2E215-ECE7-4F6D-9AC6-3726BB3881EC}" type="pres">
      <dgm:prSet presAssocID="{79336D72-AD97-4603-A424-A3D571732731}" presName="Name37" presStyleLbl="parChTrans1D2" presStyleIdx="1" presStyleCnt="3"/>
      <dgm:spPr/>
    </dgm:pt>
    <dgm:pt modelId="{C7018494-38F3-464F-B21A-BF3E0259F4BE}" type="pres">
      <dgm:prSet presAssocID="{1241C81C-5B21-492A-9B43-228049364C64}" presName="hierRoot2" presStyleCnt="0">
        <dgm:presLayoutVars>
          <dgm:hierBranch val="init"/>
        </dgm:presLayoutVars>
      </dgm:prSet>
      <dgm:spPr/>
    </dgm:pt>
    <dgm:pt modelId="{BE3DAB1C-A2C7-4016-BA67-9BFFB46ADDC3}" type="pres">
      <dgm:prSet presAssocID="{1241C81C-5B21-492A-9B43-228049364C64}" presName="rootComposite" presStyleCnt="0"/>
      <dgm:spPr/>
    </dgm:pt>
    <dgm:pt modelId="{4AD375CA-9764-4869-8285-ACB4D5535D76}" type="pres">
      <dgm:prSet presAssocID="{1241C81C-5B21-492A-9B43-228049364C64}" presName="rootText" presStyleLbl="node2" presStyleIdx="1" presStyleCnt="3">
        <dgm:presLayoutVars>
          <dgm:chPref val="3"/>
        </dgm:presLayoutVars>
      </dgm:prSet>
      <dgm:spPr/>
    </dgm:pt>
    <dgm:pt modelId="{4893DDEC-4003-4319-BE5A-DB082E3AB6EE}" type="pres">
      <dgm:prSet presAssocID="{1241C81C-5B21-492A-9B43-228049364C64}" presName="rootConnector" presStyleLbl="node2" presStyleIdx="1" presStyleCnt="3"/>
      <dgm:spPr/>
    </dgm:pt>
    <dgm:pt modelId="{54C53FE8-353B-4473-9504-D020A933D097}" type="pres">
      <dgm:prSet presAssocID="{1241C81C-5B21-492A-9B43-228049364C64}" presName="hierChild4" presStyleCnt="0"/>
      <dgm:spPr/>
    </dgm:pt>
    <dgm:pt modelId="{D6732203-77EE-4AEF-914F-43367478BEE3}" type="pres">
      <dgm:prSet presAssocID="{1241C81C-5B21-492A-9B43-228049364C64}" presName="hierChild5" presStyleCnt="0"/>
      <dgm:spPr/>
    </dgm:pt>
    <dgm:pt modelId="{9E1D5778-C879-40E2-9CC1-D839B64DD581}" type="pres">
      <dgm:prSet presAssocID="{25F9B476-8619-489C-8C79-97031BE47F3D}" presName="Name37" presStyleLbl="parChTrans1D2" presStyleIdx="2" presStyleCnt="3"/>
      <dgm:spPr/>
    </dgm:pt>
    <dgm:pt modelId="{9D8CF614-ACA8-4378-9502-B90E0F26D6B8}" type="pres">
      <dgm:prSet presAssocID="{C3AD2C83-1C00-43FB-8F49-D1ABED11D727}" presName="hierRoot2" presStyleCnt="0">
        <dgm:presLayoutVars>
          <dgm:hierBranch val="init"/>
        </dgm:presLayoutVars>
      </dgm:prSet>
      <dgm:spPr/>
    </dgm:pt>
    <dgm:pt modelId="{0DD7CD47-1D01-4334-B820-F46D8DBCF036}" type="pres">
      <dgm:prSet presAssocID="{C3AD2C83-1C00-43FB-8F49-D1ABED11D727}" presName="rootComposite" presStyleCnt="0"/>
      <dgm:spPr/>
    </dgm:pt>
    <dgm:pt modelId="{6132ED8F-515A-4383-A69C-52F2327548D3}" type="pres">
      <dgm:prSet presAssocID="{C3AD2C83-1C00-43FB-8F49-D1ABED11D727}" presName="rootText" presStyleLbl="node2" presStyleIdx="2" presStyleCnt="3">
        <dgm:presLayoutVars>
          <dgm:chPref val="3"/>
        </dgm:presLayoutVars>
      </dgm:prSet>
      <dgm:spPr/>
    </dgm:pt>
    <dgm:pt modelId="{E393B4CD-A2C6-4659-8186-F38541B4EA1F}" type="pres">
      <dgm:prSet presAssocID="{C3AD2C83-1C00-43FB-8F49-D1ABED11D727}" presName="rootConnector" presStyleLbl="node2" presStyleIdx="2" presStyleCnt="3"/>
      <dgm:spPr/>
    </dgm:pt>
    <dgm:pt modelId="{1A867FBC-73AF-41F2-B4F0-6FB56FF2C500}" type="pres">
      <dgm:prSet presAssocID="{C3AD2C83-1C00-43FB-8F49-D1ABED11D727}" presName="hierChild4" presStyleCnt="0"/>
      <dgm:spPr/>
    </dgm:pt>
    <dgm:pt modelId="{7A2A4275-52B3-4767-910E-B5EC1579AB94}" type="pres">
      <dgm:prSet presAssocID="{C3AD2C83-1C00-43FB-8F49-D1ABED11D727}" presName="hierChild5" presStyleCnt="0"/>
      <dgm:spPr/>
    </dgm:pt>
    <dgm:pt modelId="{4E67A7C0-7E24-4762-A677-CDA8D663F3AF}" type="pres">
      <dgm:prSet presAssocID="{4C3BF823-CAC5-4A9A-AD7F-28024426F850}" presName="hierChild3" presStyleCnt="0"/>
      <dgm:spPr/>
    </dgm:pt>
  </dgm:ptLst>
  <dgm:cxnLst>
    <dgm:cxn modelId="{40347204-6B09-475D-B994-978AADEB7B93}" type="presOf" srcId="{4C3BF823-CAC5-4A9A-AD7F-28024426F850}" destId="{1E63ABAE-B6AF-4962-A34C-C60EA16A9F9C}" srcOrd="1" destOrd="0" presId="urn:microsoft.com/office/officeart/2005/8/layout/orgChart1"/>
    <dgm:cxn modelId="{3DE05434-50D0-468A-864D-745EAB8E72DB}" type="presOf" srcId="{C3AD2C83-1C00-43FB-8F49-D1ABED11D727}" destId="{E393B4CD-A2C6-4659-8186-F38541B4EA1F}" srcOrd="1" destOrd="0" presId="urn:microsoft.com/office/officeart/2005/8/layout/orgChart1"/>
    <dgm:cxn modelId="{E274EE3C-B4BF-44C8-A112-C97B99C35041}" srcId="{4C3BF823-CAC5-4A9A-AD7F-28024426F850}" destId="{5A2C0253-4CFE-411A-8C24-B4AF4789E0D5}" srcOrd="0" destOrd="0" parTransId="{2F7CF35B-59A0-45A3-BB18-1B7E625332C8}" sibTransId="{2EA323B9-B738-4BC5-9243-B71395E6C70A}"/>
    <dgm:cxn modelId="{35A24861-449D-4176-BBEC-075F41F3D30E}" type="presOf" srcId="{2F7CF35B-59A0-45A3-BB18-1B7E625332C8}" destId="{36AA48E1-383E-4C25-9BCE-335A9A939487}" srcOrd="0" destOrd="0" presId="urn:microsoft.com/office/officeart/2005/8/layout/orgChart1"/>
    <dgm:cxn modelId="{16469246-E485-4844-A73D-8631C6F57E80}" type="presOf" srcId="{1241C81C-5B21-492A-9B43-228049364C64}" destId="{4893DDEC-4003-4319-BE5A-DB082E3AB6EE}" srcOrd="1" destOrd="0" presId="urn:microsoft.com/office/officeart/2005/8/layout/orgChart1"/>
    <dgm:cxn modelId="{02F7594F-63C3-45C5-B533-3C9AC004DAEC}" type="presOf" srcId="{4C3BF823-CAC5-4A9A-AD7F-28024426F850}" destId="{A833B189-9315-4E50-B0C5-267BD23750C7}" srcOrd="0" destOrd="0" presId="urn:microsoft.com/office/officeart/2005/8/layout/orgChart1"/>
    <dgm:cxn modelId="{F003BE8A-3D42-47C0-A08F-E9280D590EB1}" srcId="{4C3BF823-CAC5-4A9A-AD7F-28024426F850}" destId="{1241C81C-5B21-492A-9B43-228049364C64}" srcOrd="1" destOrd="0" parTransId="{79336D72-AD97-4603-A424-A3D571732731}" sibTransId="{8DD313E6-F329-4D90-B276-0A4F93A0B153}"/>
    <dgm:cxn modelId="{1324FB8A-995B-43AF-B282-8409168CB728}" type="presOf" srcId="{25F9B476-8619-489C-8C79-97031BE47F3D}" destId="{9E1D5778-C879-40E2-9CC1-D839B64DD581}" srcOrd="0" destOrd="0" presId="urn:microsoft.com/office/officeart/2005/8/layout/orgChart1"/>
    <dgm:cxn modelId="{804B3C90-6A37-45AF-A314-684685745624}" type="presOf" srcId="{C3AD2C83-1C00-43FB-8F49-D1ABED11D727}" destId="{6132ED8F-515A-4383-A69C-52F2327548D3}" srcOrd="0" destOrd="0" presId="urn:microsoft.com/office/officeart/2005/8/layout/orgChart1"/>
    <dgm:cxn modelId="{EADE839B-16C8-46D3-BAE8-C76075EC71A7}" type="presOf" srcId="{1241C81C-5B21-492A-9B43-228049364C64}" destId="{4AD375CA-9764-4869-8285-ACB4D5535D76}" srcOrd="0" destOrd="0" presId="urn:microsoft.com/office/officeart/2005/8/layout/orgChart1"/>
    <dgm:cxn modelId="{04E739A0-BDDF-4D81-89A1-555DA9F3DE3D}" srcId="{4C3BF823-CAC5-4A9A-AD7F-28024426F850}" destId="{C3AD2C83-1C00-43FB-8F49-D1ABED11D727}" srcOrd="2" destOrd="0" parTransId="{25F9B476-8619-489C-8C79-97031BE47F3D}" sibTransId="{26B40ECF-BC5B-4F9F-9290-01D1EF705B86}"/>
    <dgm:cxn modelId="{E2CBE0A3-A99B-4568-A626-B3BDFF55F909}" type="presOf" srcId="{5A2C0253-4CFE-411A-8C24-B4AF4789E0D5}" destId="{96A4B807-4B57-4966-910C-CA9DC08849D7}" srcOrd="0" destOrd="0" presId="urn:microsoft.com/office/officeart/2005/8/layout/orgChart1"/>
    <dgm:cxn modelId="{649923CA-F14F-4AEE-ACC6-764E50C05A61}" type="presOf" srcId="{5A2C0253-4CFE-411A-8C24-B4AF4789E0D5}" destId="{F170B048-BC78-43D9-BEEA-B6069550F93A}" srcOrd="1" destOrd="0" presId="urn:microsoft.com/office/officeart/2005/8/layout/orgChart1"/>
    <dgm:cxn modelId="{FE9E2DCD-C153-40DE-B4F7-0166168CAA02}" type="presOf" srcId="{79336D72-AD97-4603-A424-A3D571732731}" destId="{9BB2E215-ECE7-4F6D-9AC6-3726BB3881EC}" srcOrd="0" destOrd="0" presId="urn:microsoft.com/office/officeart/2005/8/layout/orgChart1"/>
    <dgm:cxn modelId="{50C3F8D6-37D8-45FD-92F1-9113FFB041DE}" srcId="{A24E73D4-16D2-4A4B-B8B1-36F1ABCE4AA9}" destId="{4C3BF823-CAC5-4A9A-AD7F-28024426F850}" srcOrd="0" destOrd="0" parTransId="{D6A6C555-D585-40F1-A66C-80F886D35E7F}" sibTransId="{A6A05D3B-275A-48C9-AC38-998F0462D5F5}"/>
    <dgm:cxn modelId="{C21264FE-09DF-47B5-B603-B00B89EDD7EE}" type="presOf" srcId="{A24E73D4-16D2-4A4B-B8B1-36F1ABCE4AA9}" destId="{C1FB4278-32D3-4108-8AC4-D99D43FF2D9E}" srcOrd="0" destOrd="0" presId="urn:microsoft.com/office/officeart/2005/8/layout/orgChart1"/>
    <dgm:cxn modelId="{3D368EC3-D04E-4C2F-A378-2E878A8ACC5D}" type="presParOf" srcId="{C1FB4278-32D3-4108-8AC4-D99D43FF2D9E}" destId="{5122B340-3673-465C-8192-0D5F12CF70EF}" srcOrd="0" destOrd="0" presId="urn:microsoft.com/office/officeart/2005/8/layout/orgChart1"/>
    <dgm:cxn modelId="{4331DCB2-C709-4EE1-B0DC-D94BA2D5005C}" type="presParOf" srcId="{5122B340-3673-465C-8192-0D5F12CF70EF}" destId="{D5BBEF70-16BD-4684-BA5A-EFB71DA988E5}" srcOrd="0" destOrd="0" presId="urn:microsoft.com/office/officeart/2005/8/layout/orgChart1"/>
    <dgm:cxn modelId="{9D3CD741-F7FC-4C20-94A3-CE61412FC864}" type="presParOf" srcId="{D5BBEF70-16BD-4684-BA5A-EFB71DA988E5}" destId="{A833B189-9315-4E50-B0C5-267BD23750C7}" srcOrd="0" destOrd="0" presId="urn:microsoft.com/office/officeart/2005/8/layout/orgChart1"/>
    <dgm:cxn modelId="{3A2FE6A0-E848-4D94-BA00-FF156670CED5}" type="presParOf" srcId="{D5BBEF70-16BD-4684-BA5A-EFB71DA988E5}" destId="{1E63ABAE-B6AF-4962-A34C-C60EA16A9F9C}" srcOrd="1" destOrd="0" presId="urn:microsoft.com/office/officeart/2005/8/layout/orgChart1"/>
    <dgm:cxn modelId="{0472F47D-CA38-439C-88A2-0D36715CC173}" type="presParOf" srcId="{5122B340-3673-465C-8192-0D5F12CF70EF}" destId="{177AE5DA-5B25-4FA3-B49C-C2DB9D30562C}" srcOrd="1" destOrd="0" presId="urn:microsoft.com/office/officeart/2005/8/layout/orgChart1"/>
    <dgm:cxn modelId="{F732C3F3-B5D1-47CE-AD63-22C2CF815FAD}" type="presParOf" srcId="{177AE5DA-5B25-4FA3-B49C-C2DB9D30562C}" destId="{36AA48E1-383E-4C25-9BCE-335A9A939487}" srcOrd="0" destOrd="0" presId="urn:microsoft.com/office/officeart/2005/8/layout/orgChart1"/>
    <dgm:cxn modelId="{77FF1148-312D-4750-B9F7-63321285B307}" type="presParOf" srcId="{177AE5DA-5B25-4FA3-B49C-C2DB9D30562C}" destId="{49A23902-C0D1-4A3A-8084-C0FA711C26D5}" srcOrd="1" destOrd="0" presId="urn:microsoft.com/office/officeart/2005/8/layout/orgChart1"/>
    <dgm:cxn modelId="{2B8BF8BB-D33D-4773-A41A-0518819EA261}" type="presParOf" srcId="{49A23902-C0D1-4A3A-8084-C0FA711C26D5}" destId="{E0885E7E-1B5D-4868-BEF6-AA760191D13D}" srcOrd="0" destOrd="0" presId="urn:microsoft.com/office/officeart/2005/8/layout/orgChart1"/>
    <dgm:cxn modelId="{C306A7C1-3787-46C0-BD4B-010BB2F2861F}" type="presParOf" srcId="{E0885E7E-1B5D-4868-BEF6-AA760191D13D}" destId="{96A4B807-4B57-4966-910C-CA9DC08849D7}" srcOrd="0" destOrd="0" presId="urn:microsoft.com/office/officeart/2005/8/layout/orgChart1"/>
    <dgm:cxn modelId="{59746D07-5C97-4159-95BB-9177D2519BE4}" type="presParOf" srcId="{E0885E7E-1B5D-4868-BEF6-AA760191D13D}" destId="{F170B048-BC78-43D9-BEEA-B6069550F93A}" srcOrd="1" destOrd="0" presId="urn:microsoft.com/office/officeart/2005/8/layout/orgChart1"/>
    <dgm:cxn modelId="{EB5E7A30-BE1E-4FE8-B8B8-D7C4C734E801}" type="presParOf" srcId="{49A23902-C0D1-4A3A-8084-C0FA711C26D5}" destId="{3CBB1CCD-9B5C-43B4-9E77-FB6E3A44BC20}" srcOrd="1" destOrd="0" presId="urn:microsoft.com/office/officeart/2005/8/layout/orgChart1"/>
    <dgm:cxn modelId="{2BA8216E-7096-41D8-852F-BF1197EB6510}" type="presParOf" srcId="{49A23902-C0D1-4A3A-8084-C0FA711C26D5}" destId="{D1FB374D-F086-4D55-88CD-882094ECAF66}" srcOrd="2" destOrd="0" presId="urn:microsoft.com/office/officeart/2005/8/layout/orgChart1"/>
    <dgm:cxn modelId="{B0D2CC0B-01B5-44D7-83BA-AFAEDCB7CC3C}" type="presParOf" srcId="{177AE5DA-5B25-4FA3-B49C-C2DB9D30562C}" destId="{9BB2E215-ECE7-4F6D-9AC6-3726BB3881EC}" srcOrd="2" destOrd="0" presId="urn:microsoft.com/office/officeart/2005/8/layout/orgChart1"/>
    <dgm:cxn modelId="{DD48A1D9-CDC2-49B2-B3A1-124A0388C17A}" type="presParOf" srcId="{177AE5DA-5B25-4FA3-B49C-C2DB9D30562C}" destId="{C7018494-38F3-464F-B21A-BF3E0259F4BE}" srcOrd="3" destOrd="0" presId="urn:microsoft.com/office/officeart/2005/8/layout/orgChart1"/>
    <dgm:cxn modelId="{ADA1F641-B1DC-493B-84F9-F5C0995575C7}" type="presParOf" srcId="{C7018494-38F3-464F-B21A-BF3E0259F4BE}" destId="{BE3DAB1C-A2C7-4016-BA67-9BFFB46ADDC3}" srcOrd="0" destOrd="0" presId="urn:microsoft.com/office/officeart/2005/8/layout/orgChart1"/>
    <dgm:cxn modelId="{9CACD333-0523-487C-8D45-5A0B6C090E53}" type="presParOf" srcId="{BE3DAB1C-A2C7-4016-BA67-9BFFB46ADDC3}" destId="{4AD375CA-9764-4869-8285-ACB4D5535D76}" srcOrd="0" destOrd="0" presId="urn:microsoft.com/office/officeart/2005/8/layout/orgChart1"/>
    <dgm:cxn modelId="{2AE73C89-BB2D-4371-B0DC-A37E23C14034}" type="presParOf" srcId="{BE3DAB1C-A2C7-4016-BA67-9BFFB46ADDC3}" destId="{4893DDEC-4003-4319-BE5A-DB082E3AB6EE}" srcOrd="1" destOrd="0" presId="urn:microsoft.com/office/officeart/2005/8/layout/orgChart1"/>
    <dgm:cxn modelId="{4763CDB8-9666-4E9F-8619-B46266D8D3FB}" type="presParOf" srcId="{C7018494-38F3-464F-B21A-BF3E0259F4BE}" destId="{54C53FE8-353B-4473-9504-D020A933D097}" srcOrd="1" destOrd="0" presId="urn:microsoft.com/office/officeart/2005/8/layout/orgChart1"/>
    <dgm:cxn modelId="{B4044BE4-E328-4A10-BC68-E439E571F686}" type="presParOf" srcId="{C7018494-38F3-464F-B21A-BF3E0259F4BE}" destId="{D6732203-77EE-4AEF-914F-43367478BEE3}" srcOrd="2" destOrd="0" presId="urn:microsoft.com/office/officeart/2005/8/layout/orgChart1"/>
    <dgm:cxn modelId="{03B50E5B-50E0-481A-9026-0CEAD370720C}" type="presParOf" srcId="{177AE5DA-5B25-4FA3-B49C-C2DB9D30562C}" destId="{9E1D5778-C879-40E2-9CC1-D839B64DD581}" srcOrd="4" destOrd="0" presId="urn:microsoft.com/office/officeart/2005/8/layout/orgChart1"/>
    <dgm:cxn modelId="{6E365F91-692E-4720-A8B7-303AF0D1E334}" type="presParOf" srcId="{177AE5DA-5B25-4FA3-B49C-C2DB9D30562C}" destId="{9D8CF614-ACA8-4378-9502-B90E0F26D6B8}" srcOrd="5" destOrd="0" presId="urn:microsoft.com/office/officeart/2005/8/layout/orgChart1"/>
    <dgm:cxn modelId="{10C5D38B-83B4-4BCC-AB22-7E8293665536}" type="presParOf" srcId="{9D8CF614-ACA8-4378-9502-B90E0F26D6B8}" destId="{0DD7CD47-1D01-4334-B820-F46D8DBCF036}" srcOrd="0" destOrd="0" presId="urn:microsoft.com/office/officeart/2005/8/layout/orgChart1"/>
    <dgm:cxn modelId="{4D1A4398-410A-4C57-B2E6-0EBA1C7E720C}" type="presParOf" srcId="{0DD7CD47-1D01-4334-B820-F46D8DBCF036}" destId="{6132ED8F-515A-4383-A69C-52F2327548D3}" srcOrd="0" destOrd="0" presId="urn:microsoft.com/office/officeart/2005/8/layout/orgChart1"/>
    <dgm:cxn modelId="{72656F1E-A6B7-48DC-8C6E-403196073C37}" type="presParOf" srcId="{0DD7CD47-1D01-4334-B820-F46D8DBCF036}" destId="{E393B4CD-A2C6-4659-8186-F38541B4EA1F}" srcOrd="1" destOrd="0" presId="urn:microsoft.com/office/officeart/2005/8/layout/orgChart1"/>
    <dgm:cxn modelId="{F0D5E9B8-24EC-4DB6-83A9-8E6B7F42F060}" type="presParOf" srcId="{9D8CF614-ACA8-4378-9502-B90E0F26D6B8}" destId="{1A867FBC-73AF-41F2-B4F0-6FB56FF2C500}" srcOrd="1" destOrd="0" presId="urn:microsoft.com/office/officeart/2005/8/layout/orgChart1"/>
    <dgm:cxn modelId="{38252708-6AA8-4199-BFC2-543966D854C0}" type="presParOf" srcId="{9D8CF614-ACA8-4378-9502-B90E0F26D6B8}" destId="{7A2A4275-52B3-4767-910E-B5EC1579AB94}" srcOrd="2" destOrd="0" presId="urn:microsoft.com/office/officeart/2005/8/layout/orgChart1"/>
    <dgm:cxn modelId="{3B1DBAED-7346-4F67-A07A-4500FDB65836}" type="presParOf" srcId="{5122B340-3673-465C-8192-0D5F12CF70EF}" destId="{4E67A7C0-7E24-4762-A677-CDA8D663F3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1D38AD-D178-4603-94C6-75CB940B42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2BC26DD-7939-4B01-AA47-2AD2D3A1A04D}">
      <dgm:prSet/>
      <dgm:spPr/>
      <dgm:t>
        <a:bodyPr/>
        <a:lstStyle/>
        <a:p>
          <a:pPr>
            <a:lnSpc>
              <a:spcPct val="100000"/>
            </a:lnSpc>
          </a:pPr>
          <a:r>
            <a:rPr lang="en-US" b="1"/>
            <a:t>It is the responsibility of all ECMCC employees and vendors to protect the security of our patients’ PHI and prevent disclosures to unauthorized individuals.</a:t>
          </a:r>
          <a:endParaRPr lang="en-US"/>
        </a:p>
      </dgm:t>
    </dgm:pt>
    <dgm:pt modelId="{B7BF68D9-97C6-4FA9-9166-1FBAF43AAD72}" type="parTrans" cxnId="{37A4EAA5-216A-40B3-846F-6CAA7148E698}">
      <dgm:prSet/>
      <dgm:spPr/>
      <dgm:t>
        <a:bodyPr/>
        <a:lstStyle/>
        <a:p>
          <a:endParaRPr lang="en-US"/>
        </a:p>
      </dgm:t>
    </dgm:pt>
    <dgm:pt modelId="{6D4D5924-1C7E-4A71-86F5-7B328888F3DA}" type="sibTrans" cxnId="{37A4EAA5-216A-40B3-846F-6CAA7148E698}">
      <dgm:prSet/>
      <dgm:spPr/>
      <dgm:t>
        <a:bodyPr/>
        <a:lstStyle/>
        <a:p>
          <a:endParaRPr lang="en-US"/>
        </a:p>
      </dgm:t>
    </dgm:pt>
    <dgm:pt modelId="{43AE0307-E84E-4B27-80C1-B9B341F33048}">
      <dgm:prSet/>
      <dgm:spPr/>
      <dgm:t>
        <a:bodyPr/>
        <a:lstStyle/>
        <a:p>
          <a:pPr>
            <a:lnSpc>
              <a:spcPct val="100000"/>
            </a:lnSpc>
          </a:pPr>
          <a:r>
            <a:rPr lang="en-US" b="1"/>
            <a:t>Any vendor that has access to PHI of ECMCC patients is required to sign a Business Associate Agreement which includes requirements for securely handling and storing PHI.</a:t>
          </a:r>
          <a:endParaRPr lang="en-US"/>
        </a:p>
      </dgm:t>
    </dgm:pt>
    <dgm:pt modelId="{BFA20607-D5EA-475C-9332-0F8C0FF06267}" type="parTrans" cxnId="{2D19CA92-6A40-4CA3-98D7-597FD3B0701A}">
      <dgm:prSet/>
      <dgm:spPr/>
      <dgm:t>
        <a:bodyPr/>
        <a:lstStyle/>
        <a:p>
          <a:endParaRPr lang="en-US"/>
        </a:p>
      </dgm:t>
    </dgm:pt>
    <dgm:pt modelId="{5C80612C-3E5C-45F4-AFA8-CF088D58BF18}" type="sibTrans" cxnId="{2D19CA92-6A40-4CA3-98D7-597FD3B0701A}">
      <dgm:prSet/>
      <dgm:spPr/>
      <dgm:t>
        <a:bodyPr/>
        <a:lstStyle/>
        <a:p>
          <a:endParaRPr lang="en-US"/>
        </a:p>
      </dgm:t>
    </dgm:pt>
    <dgm:pt modelId="{F2BE97F9-E61E-4245-BEAB-28330A070664}">
      <dgm:prSet/>
      <dgm:spPr/>
      <dgm:t>
        <a:bodyPr/>
        <a:lstStyle/>
        <a:p>
          <a:pPr>
            <a:lnSpc>
              <a:spcPct val="100000"/>
            </a:lnSpc>
          </a:pPr>
          <a:r>
            <a:rPr lang="en-US" b="1"/>
            <a:t>Any employee or vendor who becomes aware that PHI may have been improperly disclosed to unauthorized individuals must notify the Privacy Officer immediately at 716-898-5880.</a:t>
          </a:r>
          <a:endParaRPr lang="en-US"/>
        </a:p>
      </dgm:t>
    </dgm:pt>
    <dgm:pt modelId="{B355C5A4-5C90-41CC-9DC6-82222A0A0B79}" type="parTrans" cxnId="{345CE28B-3069-4013-A82B-2F712A28794F}">
      <dgm:prSet/>
      <dgm:spPr/>
      <dgm:t>
        <a:bodyPr/>
        <a:lstStyle/>
        <a:p>
          <a:endParaRPr lang="en-US"/>
        </a:p>
      </dgm:t>
    </dgm:pt>
    <dgm:pt modelId="{CEF382CD-7FBF-4767-B403-E520639BFD97}" type="sibTrans" cxnId="{345CE28B-3069-4013-A82B-2F712A28794F}">
      <dgm:prSet/>
      <dgm:spPr/>
      <dgm:t>
        <a:bodyPr/>
        <a:lstStyle/>
        <a:p>
          <a:endParaRPr lang="en-US"/>
        </a:p>
      </dgm:t>
    </dgm:pt>
    <dgm:pt modelId="{49160677-188B-4C45-A095-505756FE6F92}" type="pres">
      <dgm:prSet presAssocID="{501D38AD-D178-4603-94C6-75CB940B42C8}" presName="root" presStyleCnt="0">
        <dgm:presLayoutVars>
          <dgm:dir/>
          <dgm:resizeHandles val="exact"/>
        </dgm:presLayoutVars>
      </dgm:prSet>
      <dgm:spPr/>
    </dgm:pt>
    <dgm:pt modelId="{9FF4947C-8B53-4A01-9368-8B5802C5FC4A}" type="pres">
      <dgm:prSet presAssocID="{82BC26DD-7939-4B01-AA47-2AD2D3A1A04D}" presName="compNode" presStyleCnt="0"/>
      <dgm:spPr/>
    </dgm:pt>
    <dgm:pt modelId="{1AB43A72-BC53-4976-84E1-E9F5F28AA335}" type="pres">
      <dgm:prSet presAssocID="{82BC26DD-7939-4B01-AA47-2AD2D3A1A04D}" presName="bgRect" presStyleLbl="bgShp" presStyleIdx="0" presStyleCnt="3"/>
      <dgm:spPr/>
    </dgm:pt>
    <dgm:pt modelId="{ADD77837-653D-4000-9F8B-A77FC90D188A}" type="pres">
      <dgm:prSet presAssocID="{82BC26DD-7939-4B01-AA47-2AD2D3A1A0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3BDA5855-4F3B-4A29-B880-95FBCA98759B}" type="pres">
      <dgm:prSet presAssocID="{82BC26DD-7939-4B01-AA47-2AD2D3A1A04D}" presName="spaceRect" presStyleCnt="0"/>
      <dgm:spPr/>
    </dgm:pt>
    <dgm:pt modelId="{EB939909-1473-4462-80D8-D86C4F7913DE}" type="pres">
      <dgm:prSet presAssocID="{82BC26DD-7939-4B01-AA47-2AD2D3A1A04D}" presName="parTx" presStyleLbl="revTx" presStyleIdx="0" presStyleCnt="3">
        <dgm:presLayoutVars>
          <dgm:chMax val="0"/>
          <dgm:chPref val="0"/>
        </dgm:presLayoutVars>
      </dgm:prSet>
      <dgm:spPr/>
    </dgm:pt>
    <dgm:pt modelId="{CCA99C23-B8A7-43B8-8F01-0E99A9C42B79}" type="pres">
      <dgm:prSet presAssocID="{6D4D5924-1C7E-4A71-86F5-7B328888F3DA}" presName="sibTrans" presStyleCnt="0"/>
      <dgm:spPr/>
    </dgm:pt>
    <dgm:pt modelId="{3D8916DA-8788-4476-9508-2E593C45EF2E}" type="pres">
      <dgm:prSet presAssocID="{43AE0307-E84E-4B27-80C1-B9B341F33048}" presName="compNode" presStyleCnt="0"/>
      <dgm:spPr/>
    </dgm:pt>
    <dgm:pt modelId="{DDF8F35D-39A1-4C4F-9274-9F87106C7D4A}" type="pres">
      <dgm:prSet presAssocID="{43AE0307-E84E-4B27-80C1-B9B341F33048}" presName="bgRect" presStyleLbl="bgShp" presStyleIdx="1" presStyleCnt="3"/>
      <dgm:spPr/>
    </dgm:pt>
    <dgm:pt modelId="{E3ED35BF-66E4-415E-9930-0E85C86C00C9}" type="pres">
      <dgm:prSet presAssocID="{43AE0307-E84E-4B27-80C1-B9B341F3304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st aid kit outline"/>
        </a:ext>
      </dgm:extLst>
    </dgm:pt>
    <dgm:pt modelId="{DF15F4EA-24BC-431E-9159-54BCD83F5FDA}" type="pres">
      <dgm:prSet presAssocID="{43AE0307-E84E-4B27-80C1-B9B341F33048}" presName="spaceRect" presStyleCnt="0"/>
      <dgm:spPr/>
    </dgm:pt>
    <dgm:pt modelId="{7E7647A5-2AD1-4374-90C6-08863BEECFFB}" type="pres">
      <dgm:prSet presAssocID="{43AE0307-E84E-4B27-80C1-B9B341F33048}" presName="parTx" presStyleLbl="revTx" presStyleIdx="1" presStyleCnt="3">
        <dgm:presLayoutVars>
          <dgm:chMax val="0"/>
          <dgm:chPref val="0"/>
        </dgm:presLayoutVars>
      </dgm:prSet>
      <dgm:spPr/>
    </dgm:pt>
    <dgm:pt modelId="{200113E1-889A-4F2E-B2C3-2DC13139ED84}" type="pres">
      <dgm:prSet presAssocID="{5C80612C-3E5C-45F4-AFA8-CF088D58BF18}" presName="sibTrans" presStyleCnt="0"/>
      <dgm:spPr/>
    </dgm:pt>
    <dgm:pt modelId="{07A40415-461E-4DB1-82A1-CF0ADE2274FB}" type="pres">
      <dgm:prSet presAssocID="{F2BE97F9-E61E-4245-BEAB-28330A070664}" presName="compNode" presStyleCnt="0"/>
      <dgm:spPr/>
    </dgm:pt>
    <dgm:pt modelId="{E1E383E8-38E4-4678-9FB9-D76AD89854F2}" type="pres">
      <dgm:prSet presAssocID="{F2BE97F9-E61E-4245-BEAB-28330A070664}" presName="bgRect" presStyleLbl="bgShp" presStyleIdx="2" presStyleCnt="3"/>
      <dgm:spPr/>
    </dgm:pt>
    <dgm:pt modelId="{BE5F47E8-B18C-4D9B-81F9-F6CE25C62B0B}" type="pres">
      <dgm:prSet presAssocID="{F2BE97F9-E61E-4245-BEAB-28330A0706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peaker phone with solid fill"/>
        </a:ext>
      </dgm:extLst>
    </dgm:pt>
    <dgm:pt modelId="{B81AE004-6332-4BCB-8CE2-93DC39F0931F}" type="pres">
      <dgm:prSet presAssocID="{F2BE97F9-E61E-4245-BEAB-28330A070664}" presName="spaceRect" presStyleCnt="0"/>
      <dgm:spPr/>
    </dgm:pt>
    <dgm:pt modelId="{9EAC99DA-7340-492F-9C01-78B816DE8408}" type="pres">
      <dgm:prSet presAssocID="{F2BE97F9-E61E-4245-BEAB-28330A070664}" presName="parTx" presStyleLbl="revTx" presStyleIdx="2" presStyleCnt="3">
        <dgm:presLayoutVars>
          <dgm:chMax val="0"/>
          <dgm:chPref val="0"/>
        </dgm:presLayoutVars>
      </dgm:prSet>
      <dgm:spPr/>
    </dgm:pt>
  </dgm:ptLst>
  <dgm:cxnLst>
    <dgm:cxn modelId="{808EBA10-7ADD-449E-90BF-7AA59C9DEA27}" type="presOf" srcId="{F2BE97F9-E61E-4245-BEAB-28330A070664}" destId="{9EAC99DA-7340-492F-9C01-78B816DE8408}" srcOrd="0" destOrd="0" presId="urn:microsoft.com/office/officeart/2018/2/layout/IconVerticalSolidList"/>
    <dgm:cxn modelId="{4672EF78-FC39-4EA1-BA0A-080B4D4296BC}" type="presOf" srcId="{43AE0307-E84E-4B27-80C1-B9B341F33048}" destId="{7E7647A5-2AD1-4374-90C6-08863BEECFFB}" srcOrd="0" destOrd="0" presId="urn:microsoft.com/office/officeart/2018/2/layout/IconVerticalSolidList"/>
    <dgm:cxn modelId="{E2598F81-B005-472F-93EB-59B8B178227D}" type="presOf" srcId="{82BC26DD-7939-4B01-AA47-2AD2D3A1A04D}" destId="{EB939909-1473-4462-80D8-D86C4F7913DE}" srcOrd="0" destOrd="0" presId="urn:microsoft.com/office/officeart/2018/2/layout/IconVerticalSolidList"/>
    <dgm:cxn modelId="{345CE28B-3069-4013-A82B-2F712A28794F}" srcId="{501D38AD-D178-4603-94C6-75CB940B42C8}" destId="{F2BE97F9-E61E-4245-BEAB-28330A070664}" srcOrd="2" destOrd="0" parTransId="{B355C5A4-5C90-41CC-9DC6-82222A0A0B79}" sibTransId="{CEF382CD-7FBF-4767-B403-E520639BFD97}"/>
    <dgm:cxn modelId="{2D19CA92-6A40-4CA3-98D7-597FD3B0701A}" srcId="{501D38AD-D178-4603-94C6-75CB940B42C8}" destId="{43AE0307-E84E-4B27-80C1-B9B341F33048}" srcOrd="1" destOrd="0" parTransId="{BFA20607-D5EA-475C-9332-0F8C0FF06267}" sibTransId="{5C80612C-3E5C-45F4-AFA8-CF088D58BF18}"/>
    <dgm:cxn modelId="{37A4EAA5-216A-40B3-846F-6CAA7148E698}" srcId="{501D38AD-D178-4603-94C6-75CB940B42C8}" destId="{82BC26DD-7939-4B01-AA47-2AD2D3A1A04D}" srcOrd="0" destOrd="0" parTransId="{B7BF68D9-97C6-4FA9-9166-1FBAF43AAD72}" sibTransId="{6D4D5924-1C7E-4A71-86F5-7B328888F3DA}"/>
    <dgm:cxn modelId="{F6BC69F9-D42A-4DF9-9708-F8C3FF6EE068}" type="presOf" srcId="{501D38AD-D178-4603-94C6-75CB940B42C8}" destId="{49160677-188B-4C45-A095-505756FE6F92}" srcOrd="0" destOrd="0" presId="urn:microsoft.com/office/officeart/2018/2/layout/IconVerticalSolidList"/>
    <dgm:cxn modelId="{2485B932-68CC-412B-84EC-9D0A139B4447}" type="presParOf" srcId="{49160677-188B-4C45-A095-505756FE6F92}" destId="{9FF4947C-8B53-4A01-9368-8B5802C5FC4A}" srcOrd="0" destOrd="0" presId="urn:microsoft.com/office/officeart/2018/2/layout/IconVerticalSolidList"/>
    <dgm:cxn modelId="{CF725EEB-9E31-46BB-B4B5-4CAC4F8C5198}" type="presParOf" srcId="{9FF4947C-8B53-4A01-9368-8B5802C5FC4A}" destId="{1AB43A72-BC53-4976-84E1-E9F5F28AA335}" srcOrd="0" destOrd="0" presId="urn:microsoft.com/office/officeart/2018/2/layout/IconVerticalSolidList"/>
    <dgm:cxn modelId="{72F50217-9CB4-4028-9044-E1C84AF790DE}" type="presParOf" srcId="{9FF4947C-8B53-4A01-9368-8B5802C5FC4A}" destId="{ADD77837-653D-4000-9F8B-A77FC90D188A}" srcOrd="1" destOrd="0" presId="urn:microsoft.com/office/officeart/2018/2/layout/IconVerticalSolidList"/>
    <dgm:cxn modelId="{B8A7E3DB-155A-4BB8-9958-57867CE3B260}" type="presParOf" srcId="{9FF4947C-8B53-4A01-9368-8B5802C5FC4A}" destId="{3BDA5855-4F3B-4A29-B880-95FBCA98759B}" srcOrd="2" destOrd="0" presId="urn:microsoft.com/office/officeart/2018/2/layout/IconVerticalSolidList"/>
    <dgm:cxn modelId="{5E06F820-6869-4821-B339-5A681A3BBC4B}" type="presParOf" srcId="{9FF4947C-8B53-4A01-9368-8B5802C5FC4A}" destId="{EB939909-1473-4462-80D8-D86C4F7913DE}" srcOrd="3" destOrd="0" presId="urn:microsoft.com/office/officeart/2018/2/layout/IconVerticalSolidList"/>
    <dgm:cxn modelId="{C25CE476-86F9-4911-9246-E2F1DFC93FAB}" type="presParOf" srcId="{49160677-188B-4C45-A095-505756FE6F92}" destId="{CCA99C23-B8A7-43B8-8F01-0E99A9C42B79}" srcOrd="1" destOrd="0" presId="urn:microsoft.com/office/officeart/2018/2/layout/IconVerticalSolidList"/>
    <dgm:cxn modelId="{3990CDFD-C676-4390-8905-79E210CB5961}" type="presParOf" srcId="{49160677-188B-4C45-A095-505756FE6F92}" destId="{3D8916DA-8788-4476-9508-2E593C45EF2E}" srcOrd="2" destOrd="0" presId="urn:microsoft.com/office/officeart/2018/2/layout/IconVerticalSolidList"/>
    <dgm:cxn modelId="{91BB71E9-A2C0-4093-BC50-13DC4085C547}" type="presParOf" srcId="{3D8916DA-8788-4476-9508-2E593C45EF2E}" destId="{DDF8F35D-39A1-4C4F-9274-9F87106C7D4A}" srcOrd="0" destOrd="0" presId="urn:microsoft.com/office/officeart/2018/2/layout/IconVerticalSolidList"/>
    <dgm:cxn modelId="{88CAF3A5-D458-4AA2-B71B-3370A44BFB75}" type="presParOf" srcId="{3D8916DA-8788-4476-9508-2E593C45EF2E}" destId="{E3ED35BF-66E4-415E-9930-0E85C86C00C9}" srcOrd="1" destOrd="0" presId="urn:microsoft.com/office/officeart/2018/2/layout/IconVerticalSolidList"/>
    <dgm:cxn modelId="{B8C6B3DF-7171-490D-A4C4-EB39FF86D082}" type="presParOf" srcId="{3D8916DA-8788-4476-9508-2E593C45EF2E}" destId="{DF15F4EA-24BC-431E-9159-54BCD83F5FDA}" srcOrd="2" destOrd="0" presId="urn:microsoft.com/office/officeart/2018/2/layout/IconVerticalSolidList"/>
    <dgm:cxn modelId="{E586D452-81AD-4F7C-85EF-C0CD1480DE3A}" type="presParOf" srcId="{3D8916DA-8788-4476-9508-2E593C45EF2E}" destId="{7E7647A5-2AD1-4374-90C6-08863BEECFFB}" srcOrd="3" destOrd="0" presId="urn:microsoft.com/office/officeart/2018/2/layout/IconVerticalSolidList"/>
    <dgm:cxn modelId="{23D6A690-5199-48A5-9EB5-57271B14B52F}" type="presParOf" srcId="{49160677-188B-4C45-A095-505756FE6F92}" destId="{200113E1-889A-4F2E-B2C3-2DC13139ED84}" srcOrd="3" destOrd="0" presId="urn:microsoft.com/office/officeart/2018/2/layout/IconVerticalSolidList"/>
    <dgm:cxn modelId="{40DAAF3A-5AC6-4D1D-9E24-0C8A457BB68A}" type="presParOf" srcId="{49160677-188B-4C45-A095-505756FE6F92}" destId="{07A40415-461E-4DB1-82A1-CF0ADE2274FB}" srcOrd="4" destOrd="0" presId="urn:microsoft.com/office/officeart/2018/2/layout/IconVerticalSolidList"/>
    <dgm:cxn modelId="{BC694938-5224-4E17-BB1C-A1EB5F3B3E9E}" type="presParOf" srcId="{07A40415-461E-4DB1-82A1-CF0ADE2274FB}" destId="{E1E383E8-38E4-4678-9FB9-D76AD89854F2}" srcOrd="0" destOrd="0" presId="urn:microsoft.com/office/officeart/2018/2/layout/IconVerticalSolidList"/>
    <dgm:cxn modelId="{98CD0E73-38E3-4432-A73F-CBAE4FD48C79}" type="presParOf" srcId="{07A40415-461E-4DB1-82A1-CF0ADE2274FB}" destId="{BE5F47E8-B18C-4D9B-81F9-F6CE25C62B0B}" srcOrd="1" destOrd="0" presId="urn:microsoft.com/office/officeart/2018/2/layout/IconVerticalSolidList"/>
    <dgm:cxn modelId="{013BA558-A781-424C-B329-031101901BE3}" type="presParOf" srcId="{07A40415-461E-4DB1-82A1-CF0ADE2274FB}" destId="{B81AE004-6332-4BCB-8CE2-93DC39F0931F}" srcOrd="2" destOrd="0" presId="urn:microsoft.com/office/officeart/2018/2/layout/IconVerticalSolidList"/>
    <dgm:cxn modelId="{A22A9748-992F-47F3-B50D-460043F8A0CB}" type="presParOf" srcId="{07A40415-461E-4DB1-82A1-CF0ADE2274FB}" destId="{9EAC99DA-7340-492F-9C01-78B816DE84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1628A-BC11-48F6-B9C3-EF84FB8F0428}"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818B61D4-3664-468C-BCBF-2F3CA190D675}">
      <dgm:prSet phldrT="[Text]"/>
      <dgm:spPr>
        <a:solidFill>
          <a:srgbClr val="FF0000"/>
        </a:solidFill>
      </dgm:spPr>
      <dgm:t>
        <a:bodyPr/>
        <a:lstStyle/>
        <a:p>
          <a:r>
            <a:rPr lang="en-US" dirty="0"/>
            <a:t>Ethics</a:t>
          </a:r>
        </a:p>
      </dgm:t>
    </dgm:pt>
    <dgm:pt modelId="{5DC82FC5-16FA-4D38-8E48-FF9A4151D028}" type="parTrans" cxnId="{4F158625-9433-4EAB-BAC1-FFD4FB075C63}">
      <dgm:prSet/>
      <dgm:spPr/>
      <dgm:t>
        <a:bodyPr/>
        <a:lstStyle/>
        <a:p>
          <a:endParaRPr lang="en-US"/>
        </a:p>
      </dgm:t>
    </dgm:pt>
    <dgm:pt modelId="{9CB4AE56-8EFD-4768-9A47-628ADE5ECE61}" type="sibTrans" cxnId="{4F158625-9433-4EAB-BAC1-FFD4FB075C63}">
      <dgm:prSet/>
      <dgm:spPr/>
      <dgm:t>
        <a:bodyPr/>
        <a:lstStyle/>
        <a:p>
          <a:endParaRPr lang="en-US"/>
        </a:p>
      </dgm:t>
    </dgm:pt>
    <dgm:pt modelId="{78CFBD25-FE01-430C-BC12-F17BCB50498A}">
      <dgm:prSet phldrT="[Text]"/>
      <dgm:spPr/>
      <dgm:t>
        <a:bodyPr/>
        <a:lstStyle/>
        <a:p>
          <a:r>
            <a:rPr lang="en-US" dirty="0"/>
            <a:t>Integrity</a:t>
          </a:r>
        </a:p>
      </dgm:t>
    </dgm:pt>
    <dgm:pt modelId="{D0D969CC-456D-4696-807C-4CCD05901B80}" type="parTrans" cxnId="{D3BCC432-1B35-45BD-B662-84A4B2CEA176}">
      <dgm:prSet/>
      <dgm:spPr/>
      <dgm:t>
        <a:bodyPr/>
        <a:lstStyle/>
        <a:p>
          <a:endParaRPr lang="en-US"/>
        </a:p>
      </dgm:t>
    </dgm:pt>
    <dgm:pt modelId="{A9C899C0-5F66-4916-8935-0BA19601B07B}" type="sibTrans" cxnId="{D3BCC432-1B35-45BD-B662-84A4B2CEA176}">
      <dgm:prSet/>
      <dgm:spPr/>
      <dgm:t>
        <a:bodyPr/>
        <a:lstStyle/>
        <a:p>
          <a:endParaRPr lang="en-US"/>
        </a:p>
      </dgm:t>
    </dgm:pt>
    <dgm:pt modelId="{FB203C70-F6CF-4D29-B7CE-A7AF85597AD8}">
      <dgm:prSet phldrT="[Text]"/>
      <dgm:spPr/>
      <dgm:t>
        <a:bodyPr/>
        <a:lstStyle/>
        <a:p>
          <a:r>
            <a:rPr lang="en-US" dirty="0"/>
            <a:t>Honesty</a:t>
          </a:r>
        </a:p>
      </dgm:t>
    </dgm:pt>
    <dgm:pt modelId="{E67521AA-17F9-43BE-A581-8CA940A7B46D}" type="parTrans" cxnId="{3AFC42C3-877A-4226-AA2C-23B8DD904C4C}">
      <dgm:prSet/>
      <dgm:spPr/>
      <dgm:t>
        <a:bodyPr/>
        <a:lstStyle/>
        <a:p>
          <a:endParaRPr lang="en-US"/>
        </a:p>
      </dgm:t>
    </dgm:pt>
    <dgm:pt modelId="{D5B32EBC-9580-41CA-89BD-4A14FE1E125F}" type="sibTrans" cxnId="{3AFC42C3-877A-4226-AA2C-23B8DD904C4C}">
      <dgm:prSet/>
      <dgm:spPr/>
      <dgm:t>
        <a:bodyPr/>
        <a:lstStyle/>
        <a:p>
          <a:endParaRPr lang="en-US"/>
        </a:p>
      </dgm:t>
    </dgm:pt>
    <dgm:pt modelId="{4878582D-BE85-4467-95C0-C49DC7B1437D}">
      <dgm:prSet phldrT="[Text]"/>
      <dgm:spPr/>
      <dgm:t>
        <a:bodyPr/>
        <a:lstStyle/>
        <a:p>
          <a:r>
            <a:rPr lang="en-US" dirty="0"/>
            <a:t>Principles</a:t>
          </a:r>
        </a:p>
      </dgm:t>
    </dgm:pt>
    <dgm:pt modelId="{D2F7CFAD-400A-4B1C-BEF1-7FDCC75AB59D}" type="parTrans" cxnId="{FBBB2004-5A4C-4CCF-B5FF-CF01287CC714}">
      <dgm:prSet/>
      <dgm:spPr/>
      <dgm:t>
        <a:bodyPr/>
        <a:lstStyle/>
        <a:p>
          <a:endParaRPr lang="en-US"/>
        </a:p>
      </dgm:t>
    </dgm:pt>
    <dgm:pt modelId="{86D44914-4C3E-47DF-A980-2ADC413FEC42}" type="sibTrans" cxnId="{FBBB2004-5A4C-4CCF-B5FF-CF01287CC714}">
      <dgm:prSet/>
      <dgm:spPr/>
      <dgm:t>
        <a:bodyPr/>
        <a:lstStyle/>
        <a:p>
          <a:endParaRPr lang="en-US"/>
        </a:p>
      </dgm:t>
    </dgm:pt>
    <dgm:pt modelId="{1E9C1646-1209-41CE-8637-318BF5B57C99}">
      <dgm:prSet phldrT="[Text]"/>
      <dgm:spPr/>
      <dgm:t>
        <a:bodyPr/>
        <a:lstStyle/>
        <a:p>
          <a:r>
            <a:rPr lang="en-US" dirty="0"/>
            <a:t>Fairness</a:t>
          </a:r>
        </a:p>
      </dgm:t>
    </dgm:pt>
    <dgm:pt modelId="{5D194643-98AF-43F3-BFD4-1F0D0444350E}" type="parTrans" cxnId="{02B18089-45F4-441A-963D-1F9A721A8AF9}">
      <dgm:prSet/>
      <dgm:spPr/>
      <dgm:t>
        <a:bodyPr/>
        <a:lstStyle/>
        <a:p>
          <a:endParaRPr lang="en-US"/>
        </a:p>
      </dgm:t>
    </dgm:pt>
    <dgm:pt modelId="{7B2CBD85-6199-4428-9FC7-FE7CFE71E76C}" type="sibTrans" cxnId="{02B18089-45F4-441A-963D-1F9A721A8AF9}">
      <dgm:prSet/>
      <dgm:spPr/>
      <dgm:t>
        <a:bodyPr/>
        <a:lstStyle/>
        <a:p>
          <a:endParaRPr lang="en-US"/>
        </a:p>
      </dgm:t>
    </dgm:pt>
    <dgm:pt modelId="{3BE90E0D-9E6F-4520-83F2-8AEC854302F6}">
      <dgm:prSet phldrT="[Text]"/>
      <dgm:spPr/>
      <dgm:t>
        <a:bodyPr/>
        <a:lstStyle/>
        <a:p>
          <a:r>
            <a:rPr lang="en-US" dirty="0"/>
            <a:t>Choice</a:t>
          </a:r>
        </a:p>
      </dgm:t>
    </dgm:pt>
    <dgm:pt modelId="{A93FD6CD-5ACA-4A23-A90D-CD312B2F23F1}" type="parTrans" cxnId="{5E302E4C-2864-4491-BBBE-D8FE80AE201A}">
      <dgm:prSet/>
      <dgm:spPr/>
      <dgm:t>
        <a:bodyPr/>
        <a:lstStyle/>
        <a:p>
          <a:endParaRPr lang="en-US"/>
        </a:p>
      </dgm:t>
    </dgm:pt>
    <dgm:pt modelId="{417069A7-5078-4E34-B31E-0BABDB2A1772}" type="sibTrans" cxnId="{5E302E4C-2864-4491-BBBE-D8FE80AE201A}">
      <dgm:prSet/>
      <dgm:spPr/>
      <dgm:t>
        <a:bodyPr/>
        <a:lstStyle/>
        <a:p>
          <a:endParaRPr lang="en-US"/>
        </a:p>
      </dgm:t>
    </dgm:pt>
    <dgm:pt modelId="{E082346A-9CE5-4617-ACB7-34A95926404F}">
      <dgm:prSet phldrT="[Text]"/>
      <dgm:spPr/>
      <dgm:t>
        <a:bodyPr/>
        <a:lstStyle/>
        <a:p>
          <a:r>
            <a:rPr lang="en-US" dirty="0"/>
            <a:t>Value</a:t>
          </a:r>
        </a:p>
      </dgm:t>
    </dgm:pt>
    <dgm:pt modelId="{6F50369B-4D94-410E-AA9E-A6E108228D8D}" type="parTrans" cxnId="{846FB1EE-ADA8-4B8E-AEC5-C99091B2EEDF}">
      <dgm:prSet/>
      <dgm:spPr/>
      <dgm:t>
        <a:bodyPr/>
        <a:lstStyle/>
        <a:p>
          <a:endParaRPr lang="en-US"/>
        </a:p>
      </dgm:t>
    </dgm:pt>
    <dgm:pt modelId="{5B80131A-9D2E-4C13-815E-8BC78A20B6B7}" type="sibTrans" cxnId="{846FB1EE-ADA8-4B8E-AEC5-C99091B2EEDF}">
      <dgm:prSet/>
      <dgm:spPr/>
      <dgm:t>
        <a:bodyPr/>
        <a:lstStyle/>
        <a:p>
          <a:endParaRPr lang="en-US"/>
        </a:p>
      </dgm:t>
    </dgm:pt>
    <dgm:pt modelId="{CDF4E17D-221E-466D-AEC7-96AF83D8D222}" type="pres">
      <dgm:prSet presAssocID="{1C91628A-BC11-48F6-B9C3-EF84FB8F0428}" presName="Name0" presStyleCnt="0">
        <dgm:presLayoutVars>
          <dgm:chMax val="1"/>
          <dgm:chPref val="1"/>
          <dgm:dir/>
          <dgm:animOne val="branch"/>
          <dgm:animLvl val="lvl"/>
        </dgm:presLayoutVars>
      </dgm:prSet>
      <dgm:spPr/>
    </dgm:pt>
    <dgm:pt modelId="{85FA6C62-2A42-47C4-ABD1-C25F247DEBC0}" type="pres">
      <dgm:prSet presAssocID="{818B61D4-3664-468C-BCBF-2F3CA190D675}" presName="Parent" presStyleLbl="node0" presStyleIdx="0" presStyleCnt="1">
        <dgm:presLayoutVars>
          <dgm:chMax val="6"/>
          <dgm:chPref val="6"/>
        </dgm:presLayoutVars>
      </dgm:prSet>
      <dgm:spPr/>
    </dgm:pt>
    <dgm:pt modelId="{F016BD28-D8AC-4397-B7E9-22BF266A0399}" type="pres">
      <dgm:prSet presAssocID="{78CFBD25-FE01-430C-BC12-F17BCB50498A}" presName="Accent1" presStyleCnt="0"/>
      <dgm:spPr/>
    </dgm:pt>
    <dgm:pt modelId="{E6A0AF93-15EB-4A42-9A6E-0BAD3CD286A8}" type="pres">
      <dgm:prSet presAssocID="{78CFBD25-FE01-430C-BC12-F17BCB50498A}" presName="Accent" presStyleLbl="bgShp" presStyleIdx="0" presStyleCnt="6"/>
      <dgm:spPr/>
    </dgm:pt>
    <dgm:pt modelId="{12E40E83-3CF5-4FC9-BC32-B4B8764AFAD1}" type="pres">
      <dgm:prSet presAssocID="{78CFBD25-FE01-430C-BC12-F17BCB50498A}" presName="Child1" presStyleLbl="node1" presStyleIdx="0" presStyleCnt="6">
        <dgm:presLayoutVars>
          <dgm:chMax val="0"/>
          <dgm:chPref val="0"/>
          <dgm:bulletEnabled val="1"/>
        </dgm:presLayoutVars>
      </dgm:prSet>
      <dgm:spPr/>
    </dgm:pt>
    <dgm:pt modelId="{06CB4469-8ADC-4C27-AF36-884FFD217648}" type="pres">
      <dgm:prSet presAssocID="{FB203C70-F6CF-4D29-B7CE-A7AF85597AD8}" presName="Accent2" presStyleCnt="0"/>
      <dgm:spPr/>
    </dgm:pt>
    <dgm:pt modelId="{3F2F88CC-5413-4030-8944-1F5C21A0F32B}" type="pres">
      <dgm:prSet presAssocID="{FB203C70-F6CF-4D29-B7CE-A7AF85597AD8}" presName="Accent" presStyleLbl="bgShp" presStyleIdx="1" presStyleCnt="6"/>
      <dgm:spPr/>
    </dgm:pt>
    <dgm:pt modelId="{5D76F981-B6D2-4EC1-A238-EE3D329F3D44}" type="pres">
      <dgm:prSet presAssocID="{FB203C70-F6CF-4D29-B7CE-A7AF85597AD8}" presName="Child2" presStyleLbl="node1" presStyleIdx="1" presStyleCnt="6">
        <dgm:presLayoutVars>
          <dgm:chMax val="0"/>
          <dgm:chPref val="0"/>
          <dgm:bulletEnabled val="1"/>
        </dgm:presLayoutVars>
      </dgm:prSet>
      <dgm:spPr/>
    </dgm:pt>
    <dgm:pt modelId="{2D2A88EA-D17D-4701-967F-BC67D2CE122A}" type="pres">
      <dgm:prSet presAssocID="{4878582D-BE85-4467-95C0-C49DC7B1437D}" presName="Accent3" presStyleCnt="0"/>
      <dgm:spPr/>
    </dgm:pt>
    <dgm:pt modelId="{8B4E0C25-E321-4EE9-B6A3-5FD4908BE498}" type="pres">
      <dgm:prSet presAssocID="{4878582D-BE85-4467-95C0-C49DC7B1437D}" presName="Accent" presStyleLbl="bgShp" presStyleIdx="2" presStyleCnt="6"/>
      <dgm:spPr/>
    </dgm:pt>
    <dgm:pt modelId="{9BDC24EC-979A-4145-857B-6731B33F4F45}" type="pres">
      <dgm:prSet presAssocID="{4878582D-BE85-4467-95C0-C49DC7B1437D}" presName="Child3" presStyleLbl="node1" presStyleIdx="2" presStyleCnt="6">
        <dgm:presLayoutVars>
          <dgm:chMax val="0"/>
          <dgm:chPref val="0"/>
          <dgm:bulletEnabled val="1"/>
        </dgm:presLayoutVars>
      </dgm:prSet>
      <dgm:spPr/>
    </dgm:pt>
    <dgm:pt modelId="{E51F7A6F-B088-46BC-8854-18A48FB33496}" type="pres">
      <dgm:prSet presAssocID="{1E9C1646-1209-41CE-8637-318BF5B57C99}" presName="Accent4" presStyleCnt="0"/>
      <dgm:spPr/>
    </dgm:pt>
    <dgm:pt modelId="{CF841FE6-7835-4266-AA8B-23888E717B8A}" type="pres">
      <dgm:prSet presAssocID="{1E9C1646-1209-41CE-8637-318BF5B57C99}" presName="Accent" presStyleLbl="bgShp" presStyleIdx="3" presStyleCnt="6"/>
      <dgm:spPr/>
    </dgm:pt>
    <dgm:pt modelId="{AB99577A-6DA9-4840-91F9-69A3DD72DB97}" type="pres">
      <dgm:prSet presAssocID="{1E9C1646-1209-41CE-8637-318BF5B57C99}" presName="Child4" presStyleLbl="node1" presStyleIdx="3" presStyleCnt="6">
        <dgm:presLayoutVars>
          <dgm:chMax val="0"/>
          <dgm:chPref val="0"/>
          <dgm:bulletEnabled val="1"/>
        </dgm:presLayoutVars>
      </dgm:prSet>
      <dgm:spPr/>
    </dgm:pt>
    <dgm:pt modelId="{FC084CB5-40E1-4F9B-AD7B-B21A66B4A30D}" type="pres">
      <dgm:prSet presAssocID="{3BE90E0D-9E6F-4520-83F2-8AEC854302F6}" presName="Accent5" presStyleCnt="0"/>
      <dgm:spPr/>
    </dgm:pt>
    <dgm:pt modelId="{9C03E7F1-A3FF-4B25-969E-491D0FC542FF}" type="pres">
      <dgm:prSet presAssocID="{3BE90E0D-9E6F-4520-83F2-8AEC854302F6}" presName="Accent" presStyleLbl="bgShp" presStyleIdx="4" presStyleCnt="6"/>
      <dgm:spPr/>
    </dgm:pt>
    <dgm:pt modelId="{5F61BFC6-8E67-4DE0-889B-F864310E3939}" type="pres">
      <dgm:prSet presAssocID="{3BE90E0D-9E6F-4520-83F2-8AEC854302F6}" presName="Child5" presStyleLbl="node1" presStyleIdx="4" presStyleCnt="6">
        <dgm:presLayoutVars>
          <dgm:chMax val="0"/>
          <dgm:chPref val="0"/>
          <dgm:bulletEnabled val="1"/>
        </dgm:presLayoutVars>
      </dgm:prSet>
      <dgm:spPr/>
    </dgm:pt>
    <dgm:pt modelId="{61C73961-B8C5-4AE7-8504-4C5C480760C9}" type="pres">
      <dgm:prSet presAssocID="{E082346A-9CE5-4617-ACB7-34A95926404F}" presName="Accent6" presStyleCnt="0"/>
      <dgm:spPr/>
    </dgm:pt>
    <dgm:pt modelId="{ACA3CF76-BAD6-413D-A907-35DED8BB6372}" type="pres">
      <dgm:prSet presAssocID="{E082346A-9CE5-4617-ACB7-34A95926404F}" presName="Accent" presStyleLbl="bgShp" presStyleIdx="5" presStyleCnt="6"/>
      <dgm:spPr/>
    </dgm:pt>
    <dgm:pt modelId="{3E262AE9-68C9-4550-85DD-667E5311054C}" type="pres">
      <dgm:prSet presAssocID="{E082346A-9CE5-4617-ACB7-34A95926404F}" presName="Child6" presStyleLbl="node1" presStyleIdx="5" presStyleCnt="6">
        <dgm:presLayoutVars>
          <dgm:chMax val="0"/>
          <dgm:chPref val="0"/>
          <dgm:bulletEnabled val="1"/>
        </dgm:presLayoutVars>
      </dgm:prSet>
      <dgm:spPr/>
    </dgm:pt>
  </dgm:ptLst>
  <dgm:cxnLst>
    <dgm:cxn modelId="{FBBB2004-5A4C-4CCF-B5FF-CF01287CC714}" srcId="{818B61D4-3664-468C-BCBF-2F3CA190D675}" destId="{4878582D-BE85-4467-95C0-C49DC7B1437D}" srcOrd="2" destOrd="0" parTransId="{D2F7CFAD-400A-4B1C-BEF1-7FDCC75AB59D}" sibTransId="{86D44914-4C3E-47DF-A980-2ADC413FEC42}"/>
    <dgm:cxn modelId="{85117906-3DD2-495F-A5B8-B987D58B8858}" type="presOf" srcId="{818B61D4-3664-468C-BCBF-2F3CA190D675}" destId="{85FA6C62-2A42-47C4-ABD1-C25F247DEBC0}" srcOrd="0" destOrd="0" presId="urn:microsoft.com/office/officeart/2011/layout/HexagonRadial"/>
    <dgm:cxn modelId="{CF97D117-59BC-40AD-89B2-A2C769A36B1A}" type="presOf" srcId="{4878582D-BE85-4467-95C0-C49DC7B1437D}" destId="{9BDC24EC-979A-4145-857B-6731B33F4F45}" srcOrd="0" destOrd="0" presId="urn:microsoft.com/office/officeart/2011/layout/HexagonRadial"/>
    <dgm:cxn modelId="{4F158625-9433-4EAB-BAC1-FFD4FB075C63}" srcId="{1C91628A-BC11-48F6-B9C3-EF84FB8F0428}" destId="{818B61D4-3664-468C-BCBF-2F3CA190D675}" srcOrd="0" destOrd="0" parTransId="{5DC82FC5-16FA-4D38-8E48-FF9A4151D028}" sibTransId="{9CB4AE56-8EFD-4768-9A47-628ADE5ECE61}"/>
    <dgm:cxn modelId="{8E1E9328-80F6-4BBA-AB28-E94636121027}" type="presOf" srcId="{3BE90E0D-9E6F-4520-83F2-8AEC854302F6}" destId="{5F61BFC6-8E67-4DE0-889B-F864310E3939}" srcOrd="0" destOrd="0" presId="urn:microsoft.com/office/officeart/2011/layout/HexagonRadial"/>
    <dgm:cxn modelId="{C54EF730-9847-4843-B91E-F9D534C6E2A6}" type="presOf" srcId="{FB203C70-F6CF-4D29-B7CE-A7AF85597AD8}" destId="{5D76F981-B6D2-4EC1-A238-EE3D329F3D44}" srcOrd="0" destOrd="0" presId="urn:microsoft.com/office/officeart/2011/layout/HexagonRadial"/>
    <dgm:cxn modelId="{D3BCC432-1B35-45BD-B662-84A4B2CEA176}" srcId="{818B61D4-3664-468C-BCBF-2F3CA190D675}" destId="{78CFBD25-FE01-430C-BC12-F17BCB50498A}" srcOrd="0" destOrd="0" parTransId="{D0D969CC-456D-4696-807C-4CCD05901B80}" sibTransId="{A9C899C0-5F66-4916-8935-0BA19601B07B}"/>
    <dgm:cxn modelId="{24120E67-AB29-4056-8990-BBB1981F7608}" type="presOf" srcId="{1E9C1646-1209-41CE-8637-318BF5B57C99}" destId="{AB99577A-6DA9-4840-91F9-69A3DD72DB97}" srcOrd="0" destOrd="0" presId="urn:microsoft.com/office/officeart/2011/layout/HexagonRadial"/>
    <dgm:cxn modelId="{2835F749-1BF7-4BB7-8647-55F050C0AB3D}" type="presOf" srcId="{1C91628A-BC11-48F6-B9C3-EF84FB8F0428}" destId="{CDF4E17D-221E-466D-AEC7-96AF83D8D222}" srcOrd="0" destOrd="0" presId="urn:microsoft.com/office/officeart/2011/layout/HexagonRadial"/>
    <dgm:cxn modelId="{5E302E4C-2864-4491-BBBE-D8FE80AE201A}" srcId="{818B61D4-3664-468C-BCBF-2F3CA190D675}" destId="{3BE90E0D-9E6F-4520-83F2-8AEC854302F6}" srcOrd="4" destOrd="0" parTransId="{A93FD6CD-5ACA-4A23-A90D-CD312B2F23F1}" sibTransId="{417069A7-5078-4E34-B31E-0BABDB2A1772}"/>
    <dgm:cxn modelId="{6AB49E7C-16F2-4307-BBBD-468A29BC3650}" type="presOf" srcId="{78CFBD25-FE01-430C-BC12-F17BCB50498A}" destId="{12E40E83-3CF5-4FC9-BC32-B4B8764AFAD1}" srcOrd="0" destOrd="0" presId="urn:microsoft.com/office/officeart/2011/layout/HexagonRadial"/>
    <dgm:cxn modelId="{02B18089-45F4-441A-963D-1F9A721A8AF9}" srcId="{818B61D4-3664-468C-BCBF-2F3CA190D675}" destId="{1E9C1646-1209-41CE-8637-318BF5B57C99}" srcOrd="3" destOrd="0" parTransId="{5D194643-98AF-43F3-BFD4-1F0D0444350E}" sibTransId="{7B2CBD85-6199-4428-9FC7-FE7CFE71E76C}"/>
    <dgm:cxn modelId="{0C2D6EA6-A895-4147-89B1-55D00050FADD}" type="presOf" srcId="{E082346A-9CE5-4617-ACB7-34A95926404F}" destId="{3E262AE9-68C9-4550-85DD-667E5311054C}" srcOrd="0" destOrd="0" presId="urn:microsoft.com/office/officeart/2011/layout/HexagonRadial"/>
    <dgm:cxn modelId="{3AFC42C3-877A-4226-AA2C-23B8DD904C4C}" srcId="{818B61D4-3664-468C-BCBF-2F3CA190D675}" destId="{FB203C70-F6CF-4D29-B7CE-A7AF85597AD8}" srcOrd="1" destOrd="0" parTransId="{E67521AA-17F9-43BE-A581-8CA940A7B46D}" sibTransId="{D5B32EBC-9580-41CA-89BD-4A14FE1E125F}"/>
    <dgm:cxn modelId="{846FB1EE-ADA8-4B8E-AEC5-C99091B2EEDF}" srcId="{818B61D4-3664-468C-BCBF-2F3CA190D675}" destId="{E082346A-9CE5-4617-ACB7-34A95926404F}" srcOrd="5" destOrd="0" parTransId="{6F50369B-4D94-410E-AA9E-A6E108228D8D}" sibTransId="{5B80131A-9D2E-4C13-815E-8BC78A20B6B7}"/>
    <dgm:cxn modelId="{3722495B-6695-4404-BACF-EDF18425BFDF}" type="presParOf" srcId="{CDF4E17D-221E-466D-AEC7-96AF83D8D222}" destId="{85FA6C62-2A42-47C4-ABD1-C25F247DEBC0}" srcOrd="0" destOrd="0" presId="urn:microsoft.com/office/officeart/2011/layout/HexagonRadial"/>
    <dgm:cxn modelId="{8BC45D00-DE07-4235-808D-3E29173BCF09}" type="presParOf" srcId="{CDF4E17D-221E-466D-AEC7-96AF83D8D222}" destId="{F016BD28-D8AC-4397-B7E9-22BF266A0399}" srcOrd="1" destOrd="0" presId="urn:microsoft.com/office/officeart/2011/layout/HexagonRadial"/>
    <dgm:cxn modelId="{D448897C-E4DC-48DC-8C1E-18DF8F671201}" type="presParOf" srcId="{F016BD28-D8AC-4397-B7E9-22BF266A0399}" destId="{E6A0AF93-15EB-4A42-9A6E-0BAD3CD286A8}" srcOrd="0" destOrd="0" presId="urn:microsoft.com/office/officeart/2011/layout/HexagonRadial"/>
    <dgm:cxn modelId="{DCD8D648-7811-494C-A1E5-CC1AC42F1194}" type="presParOf" srcId="{CDF4E17D-221E-466D-AEC7-96AF83D8D222}" destId="{12E40E83-3CF5-4FC9-BC32-B4B8764AFAD1}" srcOrd="2" destOrd="0" presId="urn:microsoft.com/office/officeart/2011/layout/HexagonRadial"/>
    <dgm:cxn modelId="{BB848364-2266-46D9-B062-F89DB72F745E}" type="presParOf" srcId="{CDF4E17D-221E-466D-AEC7-96AF83D8D222}" destId="{06CB4469-8ADC-4C27-AF36-884FFD217648}" srcOrd="3" destOrd="0" presId="urn:microsoft.com/office/officeart/2011/layout/HexagonRadial"/>
    <dgm:cxn modelId="{CAFE0049-B451-40B9-A684-951D61C47D7F}" type="presParOf" srcId="{06CB4469-8ADC-4C27-AF36-884FFD217648}" destId="{3F2F88CC-5413-4030-8944-1F5C21A0F32B}" srcOrd="0" destOrd="0" presId="urn:microsoft.com/office/officeart/2011/layout/HexagonRadial"/>
    <dgm:cxn modelId="{8FA590A1-91E7-40FD-875F-D0C2A3521B9F}" type="presParOf" srcId="{CDF4E17D-221E-466D-AEC7-96AF83D8D222}" destId="{5D76F981-B6D2-4EC1-A238-EE3D329F3D44}" srcOrd="4" destOrd="0" presId="urn:microsoft.com/office/officeart/2011/layout/HexagonRadial"/>
    <dgm:cxn modelId="{5385513C-BEA3-409F-B47E-E0E561B23B7E}" type="presParOf" srcId="{CDF4E17D-221E-466D-AEC7-96AF83D8D222}" destId="{2D2A88EA-D17D-4701-967F-BC67D2CE122A}" srcOrd="5" destOrd="0" presId="urn:microsoft.com/office/officeart/2011/layout/HexagonRadial"/>
    <dgm:cxn modelId="{351BD48A-385C-4012-927B-984A6DDCF3BF}" type="presParOf" srcId="{2D2A88EA-D17D-4701-967F-BC67D2CE122A}" destId="{8B4E0C25-E321-4EE9-B6A3-5FD4908BE498}" srcOrd="0" destOrd="0" presId="urn:microsoft.com/office/officeart/2011/layout/HexagonRadial"/>
    <dgm:cxn modelId="{F4908050-5BFB-4ACD-8D72-489A20BA65F0}" type="presParOf" srcId="{CDF4E17D-221E-466D-AEC7-96AF83D8D222}" destId="{9BDC24EC-979A-4145-857B-6731B33F4F45}" srcOrd="6" destOrd="0" presId="urn:microsoft.com/office/officeart/2011/layout/HexagonRadial"/>
    <dgm:cxn modelId="{6A22F264-55A2-4D14-999D-0149262830BD}" type="presParOf" srcId="{CDF4E17D-221E-466D-AEC7-96AF83D8D222}" destId="{E51F7A6F-B088-46BC-8854-18A48FB33496}" srcOrd="7" destOrd="0" presId="urn:microsoft.com/office/officeart/2011/layout/HexagonRadial"/>
    <dgm:cxn modelId="{29CA7797-CD58-4671-9D5C-B49628EE4A49}" type="presParOf" srcId="{E51F7A6F-B088-46BC-8854-18A48FB33496}" destId="{CF841FE6-7835-4266-AA8B-23888E717B8A}" srcOrd="0" destOrd="0" presId="urn:microsoft.com/office/officeart/2011/layout/HexagonRadial"/>
    <dgm:cxn modelId="{501F9A24-073C-49F5-917B-BF68C6E98F6F}" type="presParOf" srcId="{CDF4E17D-221E-466D-AEC7-96AF83D8D222}" destId="{AB99577A-6DA9-4840-91F9-69A3DD72DB97}" srcOrd="8" destOrd="0" presId="urn:microsoft.com/office/officeart/2011/layout/HexagonRadial"/>
    <dgm:cxn modelId="{87BF6390-D965-4D11-BAED-CB32495965B4}" type="presParOf" srcId="{CDF4E17D-221E-466D-AEC7-96AF83D8D222}" destId="{FC084CB5-40E1-4F9B-AD7B-B21A66B4A30D}" srcOrd="9" destOrd="0" presId="urn:microsoft.com/office/officeart/2011/layout/HexagonRadial"/>
    <dgm:cxn modelId="{83730935-F9BC-471A-9A16-BA35BB774F55}" type="presParOf" srcId="{FC084CB5-40E1-4F9B-AD7B-B21A66B4A30D}" destId="{9C03E7F1-A3FF-4B25-969E-491D0FC542FF}" srcOrd="0" destOrd="0" presId="urn:microsoft.com/office/officeart/2011/layout/HexagonRadial"/>
    <dgm:cxn modelId="{E9423201-E0C6-4480-A019-648AECE70551}" type="presParOf" srcId="{CDF4E17D-221E-466D-AEC7-96AF83D8D222}" destId="{5F61BFC6-8E67-4DE0-889B-F864310E3939}" srcOrd="10" destOrd="0" presId="urn:microsoft.com/office/officeart/2011/layout/HexagonRadial"/>
    <dgm:cxn modelId="{7955EBFC-7764-4FD4-ADD2-24BF77E722B1}" type="presParOf" srcId="{CDF4E17D-221E-466D-AEC7-96AF83D8D222}" destId="{61C73961-B8C5-4AE7-8504-4C5C480760C9}" srcOrd="11" destOrd="0" presId="urn:microsoft.com/office/officeart/2011/layout/HexagonRadial"/>
    <dgm:cxn modelId="{F31EBB60-3362-47CF-9B8A-75433E50724B}" type="presParOf" srcId="{61C73961-B8C5-4AE7-8504-4C5C480760C9}" destId="{ACA3CF76-BAD6-413D-A907-35DED8BB6372}" srcOrd="0" destOrd="0" presId="urn:microsoft.com/office/officeart/2011/layout/HexagonRadial"/>
    <dgm:cxn modelId="{8E434ACC-376F-4E78-9C56-6D35D1986D10}" type="presParOf" srcId="{CDF4E17D-221E-466D-AEC7-96AF83D8D222}" destId="{3E262AE9-68C9-4550-85DD-667E5311054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66AA03B-871F-45FD-9CED-E2152CF2C551}"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C312A471-2885-461C-9646-5A314BE6A72F}">
      <dgm:prSet/>
      <dgm:spPr/>
      <dgm:t>
        <a:bodyPr/>
        <a:lstStyle/>
        <a:p>
          <a:r>
            <a:rPr lang="en-US" dirty="0"/>
            <a:t>To assist providers in this effort, the OMIG provides comprehensive guidance related to provider compliance programs, self-disclosure, and Medicaid managed care fraud, waste, and abuse prevention program regulations. </a:t>
          </a:r>
        </a:p>
      </dgm:t>
    </dgm:pt>
    <dgm:pt modelId="{D4D6A0AD-1C98-4B56-BC36-AE7F3C77DC96}" type="parTrans" cxnId="{4F161932-A9DF-4656-A051-D77A717BC3D8}">
      <dgm:prSet/>
      <dgm:spPr/>
      <dgm:t>
        <a:bodyPr/>
        <a:lstStyle/>
        <a:p>
          <a:endParaRPr lang="en-US"/>
        </a:p>
      </dgm:t>
    </dgm:pt>
    <dgm:pt modelId="{5BA6F4A4-DA9D-4C4D-ADE4-0B40C7E1984F}" type="sibTrans" cxnId="{4F161932-A9DF-4656-A051-D77A717BC3D8}">
      <dgm:prSet/>
      <dgm:spPr/>
      <dgm:t>
        <a:bodyPr/>
        <a:lstStyle/>
        <a:p>
          <a:endParaRPr lang="en-US"/>
        </a:p>
      </dgm:t>
    </dgm:pt>
    <dgm:pt modelId="{F397EFB7-0620-4EE1-A971-663D7B9E417B}">
      <dgm:prSet/>
      <dgm:spPr/>
      <dgm:t>
        <a:bodyPr/>
        <a:lstStyle/>
        <a:p>
          <a:r>
            <a:rPr lang="en-US"/>
            <a:t>The requirements for an effective Compliance Program as defined by OMIG are shown here. </a:t>
          </a:r>
        </a:p>
      </dgm:t>
    </dgm:pt>
    <dgm:pt modelId="{BA34102B-A64D-4B8A-BAC7-5B93B8F86907}" type="parTrans" cxnId="{691E57AF-C339-4D94-81FA-EE4B6A837097}">
      <dgm:prSet/>
      <dgm:spPr/>
      <dgm:t>
        <a:bodyPr/>
        <a:lstStyle/>
        <a:p>
          <a:endParaRPr lang="en-US"/>
        </a:p>
      </dgm:t>
    </dgm:pt>
    <dgm:pt modelId="{2AFCCFAC-6DD1-4B85-9D16-B11007B5C25E}" type="sibTrans" cxnId="{691E57AF-C339-4D94-81FA-EE4B6A837097}">
      <dgm:prSet/>
      <dgm:spPr/>
      <dgm:t>
        <a:bodyPr/>
        <a:lstStyle/>
        <a:p>
          <a:endParaRPr lang="en-US"/>
        </a:p>
      </dgm:t>
    </dgm:pt>
    <dgm:pt modelId="{302FE197-A073-4EC6-B660-696F77188599}">
      <dgm:prSet/>
      <dgm:spPr/>
      <dgm:t>
        <a:bodyPr/>
        <a:lstStyle/>
        <a:p>
          <a:r>
            <a:rPr lang="en-US" dirty="0"/>
            <a:t>It is the responsibility of the Chief Corporate Compliance Officer to ensure we meet all of these requirements through our ECMCC Compliance Program.</a:t>
          </a:r>
        </a:p>
      </dgm:t>
    </dgm:pt>
    <dgm:pt modelId="{43A0D5F5-31EC-461F-A37D-102A24A0FA48}" type="parTrans" cxnId="{E5CF2C27-D05C-4B7F-954D-E8C86EF407CA}">
      <dgm:prSet/>
      <dgm:spPr/>
      <dgm:t>
        <a:bodyPr/>
        <a:lstStyle/>
        <a:p>
          <a:endParaRPr lang="en-US"/>
        </a:p>
      </dgm:t>
    </dgm:pt>
    <dgm:pt modelId="{D5F17D71-B4E7-48E1-BEC6-224E36C79D9D}" type="sibTrans" cxnId="{E5CF2C27-D05C-4B7F-954D-E8C86EF407CA}">
      <dgm:prSet/>
      <dgm:spPr/>
      <dgm:t>
        <a:bodyPr/>
        <a:lstStyle/>
        <a:p>
          <a:endParaRPr lang="en-US"/>
        </a:p>
      </dgm:t>
    </dgm:pt>
    <dgm:pt modelId="{DFD39CCF-21FE-4BAD-9164-A2AFEDDA4BB1}" type="pres">
      <dgm:prSet presAssocID="{466AA03B-871F-45FD-9CED-E2152CF2C551}" presName="diagram" presStyleCnt="0">
        <dgm:presLayoutVars>
          <dgm:dir/>
          <dgm:resizeHandles val="exact"/>
        </dgm:presLayoutVars>
      </dgm:prSet>
      <dgm:spPr/>
    </dgm:pt>
    <dgm:pt modelId="{9035C040-09D8-4A28-8823-AB4EBC365F67}" type="pres">
      <dgm:prSet presAssocID="{C312A471-2885-461C-9646-5A314BE6A72F}" presName="node" presStyleLbl="node1" presStyleIdx="0" presStyleCnt="3" custScaleX="125938" custScaleY="133658">
        <dgm:presLayoutVars>
          <dgm:bulletEnabled val="1"/>
        </dgm:presLayoutVars>
      </dgm:prSet>
      <dgm:spPr/>
    </dgm:pt>
    <dgm:pt modelId="{B325963D-3871-48F3-B231-1E8C0964B3BA}" type="pres">
      <dgm:prSet presAssocID="{5BA6F4A4-DA9D-4C4D-ADE4-0B40C7E1984F}" presName="sibTrans" presStyleCnt="0"/>
      <dgm:spPr/>
    </dgm:pt>
    <dgm:pt modelId="{41EA303A-BB0E-40F3-9C6C-029474835A10}" type="pres">
      <dgm:prSet presAssocID="{F397EFB7-0620-4EE1-A971-663D7B9E417B}" presName="node" presStyleLbl="node1" presStyleIdx="1" presStyleCnt="3" custScaleY="125441">
        <dgm:presLayoutVars>
          <dgm:bulletEnabled val="1"/>
        </dgm:presLayoutVars>
      </dgm:prSet>
      <dgm:spPr/>
    </dgm:pt>
    <dgm:pt modelId="{684BDBD0-90A4-4FC8-B435-428224E9D527}" type="pres">
      <dgm:prSet presAssocID="{2AFCCFAC-6DD1-4B85-9D16-B11007B5C25E}" presName="sibTrans" presStyleCnt="0"/>
      <dgm:spPr/>
    </dgm:pt>
    <dgm:pt modelId="{AC9A5DEE-8F84-43B9-A6EF-642B9654B056}" type="pres">
      <dgm:prSet presAssocID="{302FE197-A073-4EC6-B660-696F77188599}" presName="node" presStyleLbl="node1" presStyleIdx="2" presStyleCnt="3" custScaleY="125441">
        <dgm:presLayoutVars>
          <dgm:bulletEnabled val="1"/>
        </dgm:presLayoutVars>
      </dgm:prSet>
      <dgm:spPr/>
    </dgm:pt>
  </dgm:ptLst>
  <dgm:cxnLst>
    <dgm:cxn modelId="{7FA6011F-A89B-4333-A9B7-DDC7C1087748}" type="presOf" srcId="{466AA03B-871F-45FD-9CED-E2152CF2C551}" destId="{DFD39CCF-21FE-4BAD-9164-A2AFEDDA4BB1}" srcOrd="0" destOrd="0" presId="urn:microsoft.com/office/officeart/2005/8/layout/default"/>
    <dgm:cxn modelId="{E5CF2C27-D05C-4B7F-954D-E8C86EF407CA}" srcId="{466AA03B-871F-45FD-9CED-E2152CF2C551}" destId="{302FE197-A073-4EC6-B660-696F77188599}" srcOrd="2" destOrd="0" parTransId="{43A0D5F5-31EC-461F-A37D-102A24A0FA48}" sibTransId="{D5F17D71-B4E7-48E1-BEC6-224E36C79D9D}"/>
    <dgm:cxn modelId="{4F161932-A9DF-4656-A051-D77A717BC3D8}" srcId="{466AA03B-871F-45FD-9CED-E2152CF2C551}" destId="{C312A471-2885-461C-9646-5A314BE6A72F}" srcOrd="0" destOrd="0" parTransId="{D4D6A0AD-1C98-4B56-BC36-AE7F3C77DC96}" sibTransId="{5BA6F4A4-DA9D-4C4D-ADE4-0B40C7E1984F}"/>
    <dgm:cxn modelId="{E43F8E95-4DBA-44A6-949C-E2F745DE2AEC}" type="presOf" srcId="{C312A471-2885-461C-9646-5A314BE6A72F}" destId="{9035C040-09D8-4A28-8823-AB4EBC365F67}" srcOrd="0" destOrd="0" presId="urn:microsoft.com/office/officeart/2005/8/layout/default"/>
    <dgm:cxn modelId="{691E57AF-C339-4D94-81FA-EE4B6A837097}" srcId="{466AA03B-871F-45FD-9CED-E2152CF2C551}" destId="{F397EFB7-0620-4EE1-A971-663D7B9E417B}" srcOrd="1" destOrd="0" parTransId="{BA34102B-A64D-4B8A-BAC7-5B93B8F86907}" sibTransId="{2AFCCFAC-6DD1-4B85-9D16-B11007B5C25E}"/>
    <dgm:cxn modelId="{5DD637BF-A93E-40D3-BB56-AF3EE3AEFC2B}" type="presOf" srcId="{F397EFB7-0620-4EE1-A971-663D7B9E417B}" destId="{41EA303A-BB0E-40F3-9C6C-029474835A10}" srcOrd="0" destOrd="0" presId="urn:microsoft.com/office/officeart/2005/8/layout/default"/>
    <dgm:cxn modelId="{EDBF02DD-2811-4539-9C90-C028DFAAD453}" type="presOf" srcId="{302FE197-A073-4EC6-B660-696F77188599}" destId="{AC9A5DEE-8F84-43B9-A6EF-642B9654B056}" srcOrd="0" destOrd="0" presId="urn:microsoft.com/office/officeart/2005/8/layout/default"/>
    <dgm:cxn modelId="{27303772-47BF-488F-8D28-DE1267ED0C36}" type="presParOf" srcId="{DFD39CCF-21FE-4BAD-9164-A2AFEDDA4BB1}" destId="{9035C040-09D8-4A28-8823-AB4EBC365F67}" srcOrd="0" destOrd="0" presId="urn:microsoft.com/office/officeart/2005/8/layout/default"/>
    <dgm:cxn modelId="{57DDAA27-BABB-4226-AF64-475D21D67302}" type="presParOf" srcId="{DFD39CCF-21FE-4BAD-9164-A2AFEDDA4BB1}" destId="{B325963D-3871-48F3-B231-1E8C0964B3BA}" srcOrd="1" destOrd="0" presId="urn:microsoft.com/office/officeart/2005/8/layout/default"/>
    <dgm:cxn modelId="{F0746C6F-E562-4DB3-9B2F-78353CBBDD1C}" type="presParOf" srcId="{DFD39CCF-21FE-4BAD-9164-A2AFEDDA4BB1}" destId="{41EA303A-BB0E-40F3-9C6C-029474835A10}" srcOrd="2" destOrd="0" presId="urn:microsoft.com/office/officeart/2005/8/layout/default"/>
    <dgm:cxn modelId="{0E182687-B697-411F-AB21-2F51EBE252FA}" type="presParOf" srcId="{DFD39CCF-21FE-4BAD-9164-A2AFEDDA4BB1}" destId="{684BDBD0-90A4-4FC8-B435-428224E9D527}" srcOrd="3" destOrd="0" presId="urn:microsoft.com/office/officeart/2005/8/layout/default"/>
    <dgm:cxn modelId="{067DF9BB-DA3B-461A-91F1-3CEB07E75841}" type="presParOf" srcId="{DFD39CCF-21FE-4BAD-9164-A2AFEDDA4BB1}" destId="{AC9A5DEE-8F84-43B9-A6EF-642B9654B05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D624FE-859F-4029-B29C-EBA6127DBECE}"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B3188FF9-7450-4262-8BD2-D6AA0BB31505}">
      <dgm:prSet phldrT="[Text]"/>
      <dgm:spPr/>
      <dgm:t>
        <a:bodyPr/>
        <a:lstStyle/>
        <a:p>
          <a:r>
            <a:rPr lang="en-US" b="1" dirty="0"/>
            <a:t>Elements of an effective compliance program</a:t>
          </a:r>
        </a:p>
      </dgm:t>
    </dgm:pt>
    <dgm:pt modelId="{3532C87A-4226-49EC-A850-7A98DA5D6FF7}" type="parTrans" cxnId="{E33B87FB-7DCC-4312-A8B0-1FF7A66FDF99}">
      <dgm:prSet/>
      <dgm:spPr/>
      <dgm:t>
        <a:bodyPr/>
        <a:lstStyle/>
        <a:p>
          <a:endParaRPr lang="en-US"/>
        </a:p>
      </dgm:t>
    </dgm:pt>
    <dgm:pt modelId="{89CEB6DF-9611-4346-8773-47EB062CB5AC}" type="sibTrans" cxnId="{E33B87FB-7DCC-4312-A8B0-1FF7A66FDF99}">
      <dgm:prSet/>
      <dgm:spPr/>
      <dgm:t>
        <a:bodyPr/>
        <a:lstStyle/>
        <a:p>
          <a:endParaRPr lang="en-US"/>
        </a:p>
      </dgm:t>
    </dgm:pt>
    <dgm:pt modelId="{241C1AE9-A031-4F29-9007-CE3038E52365}">
      <dgm:prSet phldrT="[Text]"/>
      <dgm:spPr/>
      <dgm:t>
        <a:bodyPr/>
        <a:lstStyle/>
        <a:p>
          <a:r>
            <a:rPr lang="en-US" dirty="0"/>
            <a:t>Lines of communication</a:t>
          </a:r>
        </a:p>
      </dgm:t>
    </dgm:pt>
    <dgm:pt modelId="{390146BB-DC07-468A-843E-181C74F5C2AA}" type="parTrans" cxnId="{25AAE29F-FCA5-4D49-82E3-8BCE16B828F8}">
      <dgm:prSet/>
      <dgm:spPr/>
      <dgm:t>
        <a:bodyPr/>
        <a:lstStyle/>
        <a:p>
          <a:endParaRPr lang="en-US"/>
        </a:p>
      </dgm:t>
    </dgm:pt>
    <dgm:pt modelId="{1E31C64D-B371-41CA-89F2-747DD50FA201}" type="sibTrans" cxnId="{25AAE29F-FCA5-4D49-82E3-8BCE16B828F8}">
      <dgm:prSet/>
      <dgm:spPr/>
      <dgm:t>
        <a:bodyPr/>
        <a:lstStyle/>
        <a:p>
          <a:endParaRPr lang="en-US"/>
        </a:p>
      </dgm:t>
    </dgm:pt>
    <dgm:pt modelId="{FF1D3D16-E9B2-44F9-969E-10CFB76F3B18}">
      <dgm:prSet phldrT="[Text]"/>
      <dgm:spPr/>
      <dgm:t>
        <a:bodyPr/>
        <a:lstStyle/>
        <a:p>
          <a:r>
            <a:rPr lang="en-US" dirty="0"/>
            <a:t>Compliance Committee</a:t>
          </a:r>
        </a:p>
      </dgm:t>
    </dgm:pt>
    <dgm:pt modelId="{2A72F2B2-35D6-475F-B935-24FAADA46DB4}" type="parTrans" cxnId="{33B46ACB-D194-4262-A205-EF09E6DF884A}">
      <dgm:prSet/>
      <dgm:spPr/>
      <dgm:t>
        <a:bodyPr/>
        <a:lstStyle/>
        <a:p>
          <a:endParaRPr lang="en-US"/>
        </a:p>
      </dgm:t>
    </dgm:pt>
    <dgm:pt modelId="{B4D477DD-D218-4BCE-AC5F-07E16BEC2AD8}" type="sibTrans" cxnId="{33B46ACB-D194-4262-A205-EF09E6DF884A}">
      <dgm:prSet/>
      <dgm:spPr/>
      <dgm:t>
        <a:bodyPr/>
        <a:lstStyle/>
        <a:p>
          <a:endParaRPr lang="en-US"/>
        </a:p>
      </dgm:t>
    </dgm:pt>
    <dgm:pt modelId="{8340B9D0-54C5-4F60-9A0A-E5D114904271}">
      <dgm:prSet phldrT="[Text]"/>
      <dgm:spPr/>
      <dgm:t>
        <a:bodyPr/>
        <a:lstStyle/>
        <a:p>
          <a:r>
            <a:rPr lang="en-US" dirty="0"/>
            <a:t>Training and education</a:t>
          </a:r>
        </a:p>
      </dgm:t>
    </dgm:pt>
    <dgm:pt modelId="{4F584801-A2ED-4E9B-9FF7-B445FCD07BA4}" type="parTrans" cxnId="{E59D98A5-B749-4A2C-ADDF-2EBFEF06762C}">
      <dgm:prSet/>
      <dgm:spPr/>
      <dgm:t>
        <a:bodyPr/>
        <a:lstStyle/>
        <a:p>
          <a:endParaRPr lang="en-US"/>
        </a:p>
      </dgm:t>
    </dgm:pt>
    <dgm:pt modelId="{3372BEE5-0400-4256-95B3-E214224B2CD4}" type="sibTrans" cxnId="{E59D98A5-B749-4A2C-ADDF-2EBFEF06762C}">
      <dgm:prSet/>
      <dgm:spPr/>
      <dgm:t>
        <a:bodyPr/>
        <a:lstStyle/>
        <a:p>
          <a:endParaRPr lang="en-US"/>
        </a:p>
      </dgm:t>
    </dgm:pt>
    <dgm:pt modelId="{ACDBEE22-BB72-4F9C-A25C-585EA56D77A1}">
      <dgm:prSet phldrT="[Text]"/>
      <dgm:spPr/>
      <dgm:t>
        <a:bodyPr/>
        <a:lstStyle/>
        <a:p>
          <a:r>
            <a:rPr lang="en-US" dirty="0"/>
            <a:t>Policies and procedures</a:t>
          </a:r>
        </a:p>
      </dgm:t>
    </dgm:pt>
    <dgm:pt modelId="{E9DD52DE-B582-43A8-BCBD-446404974721}" type="parTrans" cxnId="{441CAFDA-EE9D-4DFA-9562-94DFEFA94FC5}">
      <dgm:prSet/>
      <dgm:spPr/>
      <dgm:t>
        <a:bodyPr/>
        <a:lstStyle/>
        <a:p>
          <a:endParaRPr lang="en-US"/>
        </a:p>
      </dgm:t>
    </dgm:pt>
    <dgm:pt modelId="{7A1CABCB-FCFE-4419-8F3D-12627F265852}" type="sibTrans" cxnId="{441CAFDA-EE9D-4DFA-9562-94DFEFA94FC5}">
      <dgm:prSet/>
      <dgm:spPr/>
      <dgm:t>
        <a:bodyPr/>
        <a:lstStyle/>
        <a:p>
          <a:endParaRPr lang="en-US"/>
        </a:p>
      </dgm:t>
    </dgm:pt>
    <dgm:pt modelId="{58C66511-DBBD-4D6C-B97D-B5434A8ADF6E}">
      <dgm:prSet/>
      <dgm:spPr/>
      <dgm:t>
        <a:bodyPr/>
        <a:lstStyle/>
        <a:p>
          <a:r>
            <a:rPr lang="en-US" dirty="0"/>
            <a:t>Compliance Officer </a:t>
          </a:r>
        </a:p>
      </dgm:t>
    </dgm:pt>
    <dgm:pt modelId="{66E54BE6-6F35-41CC-A609-37A1479E8064}" type="parTrans" cxnId="{0A29D039-26AF-4AB8-9AB9-7EF58886A9D7}">
      <dgm:prSet/>
      <dgm:spPr/>
      <dgm:t>
        <a:bodyPr/>
        <a:lstStyle/>
        <a:p>
          <a:endParaRPr lang="en-US"/>
        </a:p>
      </dgm:t>
    </dgm:pt>
    <dgm:pt modelId="{3020FA10-54B0-45D8-8F4E-B13DFCDB9A11}" type="sibTrans" cxnId="{0A29D039-26AF-4AB8-9AB9-7EF58886A9D7}">
      <dgm:prSet/>
      <dgm:spPr/>
      <dgm:t>
        <a:bodyPr/>
        <a:lstStyle/>
        <a:p>
          <a:endParaRPr lang="en-US"/>
        </a:p>
      </dgm:t>
    </dgm:pt>
    <dgm:pt modelId="{6B1BB273-BC4A-47DC-9E28-EF0056B2D020}">
      <dgm:prSet/>
      <dgm:spPr/>
      <dgm:t>
        <a:bodyPr/>
        <a:lstStyle/>
        <a:p>
          <a:r>
            <a:rPr lang="en-US" dirty="0"/>
            <a:t>Responding to Compliance Issues</a:t>
          </a:r>
        </a:p>
      </dgm:t>
    </dgm:pt>
    <dgm:pt modelId="{746E39AA-A2ED-4FAD-B527-69EFF96F8D1F}" type="parTrans" cxnId="{6275D109-0AB4-4241-8829-3F2F4F924704}">
      <dgm:prSet/>
      <dgm:spPr/>
      <dgm:t>
        <a:bodyPr/>
        <a:lstStyle/>
        <a:p>
          <a:endParaRPr lang="en-US"/>
        </a:p>
      </dgm:t>
    </dgm:pt>
    <dgm:pt modelId="{4E5B5047-B5F3-4EF3-80F4-AB6ADCE3FB26}" type="sibTrans" cxnId="{6275D109-0AB4-4241-8829-3F2F4F924704}">
      <dgm:prSet/>
      <dgm:spPr/>
      <dgm:t>
        <a:bodyPr/>
        <a:lstStyle/>
        <a:p>
          <a:endParaRPr lang="en-US"/>
        </a:p>
      </dgm:t>
    </dgm:pt>
    <dgm:pt modelId="{0B6BB61F-41F7-42A1-B7F5-01DD5E4316A0}">
      <dgm:prSet/>
      <dgm:spPr/>
      <dgm:t>
        <a:bodyPr/>
        <a:lstStyle/>
        <a:p>
          <a:r>
            <a:rPr lang="en-US" dirty="0"/>
            <a:t>Auditing and Monitoring</a:t>
          </a:r>
        </a:p>
      </dgm:t>
    </dgm:pt>
    <dgm:pt modelId="{5444A797-B04F-4173-89B1-10572E926421}" type="parTrans" cxnId="{56F869BE-EBEC-461C-B71A-DEC8A38951E6}">
      <dgm:prSet/>
      <dgm:spPr/>
      <dgm:t>
        <a:bodyPr/>
        <a:lstStyle/>
        <a:p>
          <a:endParaRPr lang="en-US"/>
        </a:p>
      </dgm:t>
    </dgm:pt>
    <dgm:pt modelId="{F673A961-16CF-4A10-9167-F61D06B90AD1}" type="sibTrans" cxnId="{56F869BE-EBEC-461C-B71A-DEC8A38951E6}">
      <dgm:prSet/>
      <dgm:spPr/>
      <dgm:t>
        <a:bodyPr/>
        <a:lstStyle/>
        <a:p>
          <a:endParaRPr lang="en-US"/>
        </a:p>
      </dgm:t>
    </dgm:pt>
    <dgm:pt modelId="{8435F7BC-B00D-4D36-A505-35C216F1CA81}">
      <dgm:prSet/>
      <dgm:spPr/>
      <dgm:t>
        <a:bodyPr/>
        <a:lstStyle/>
        <a:p>
          <a:r>
            <a:rPr lang="en-US" dirty="0"/>
            <a:t>Disciplinary Standards</a:t>
          </a:r>
        </a:p>
      </dgm:t>
    </dgm:pt>
    <dgm:pt modelId="{8D93EF2D-9F90-4DCC-B1CD-E47A5E0ABA7F}" type="parTrans" cxnId="{7BD31430-5490-4E48-86F3-6C8711F97966}">
      <dgm:prSet/>
      <dgm:spPr/>
      <dgm:t>
        <a:bodyPr/>
        <a:lstStyle/>
        <a:p>
          <a:endParaRPr lang="en-US"/>
        </a:p>
      </dgm:t>
    </dgm:pt>
    <dgm:pt modelId="{E91A576F-723B-4DC2-8379-CA2755D74384}" type="sibTrans" cxnId="{7BD31430-5490-4E48-86F3-6C8711F97966}">
      <dgm:prSet/>
      <dgm:spPr/>
      <dgm:t>
        <a:bodyPr/>
        <a:lstStyle/>
        <a:p>
          <a:endParaRPr lang="en-US"/>
        </a:p>
      </dgm:t>
    </dgm:pt>
    <dgm:pt modelId="{A3E364A6-7B94-4673-9F70-F4520E8297D8}" type="pres">
      <dgm:prSet presAssocID="{13D624FE-859F-4029-B29C-EBA6127DBECE}" presName="cycle" presStyleCnt="0">
        <dgm:presLayoutVars>
          <dgm:chMax val="1"/>
          <dgm:dir/>
          <dgm:animLvl val="ctr"/>
          <dgm:resizeHandles val="exact"/>
        </dgm:presLayoutVars>
      </dgm:prSet>
      <dgm:spPr/>
    </dgm:pt>
    <dgm:pt modelId="{85B839B1-BD04-4621-A1AF-47782F758A3E}" type="pres">
      <dgm:prSet presAssocID="{B3188FF9-7450-4262-8BD2-D6AA0BB31505}" presName="centerShape" presStyleLbl="node0" presStyleIdx="0" presStyleCnt="1"/>
      <dgm:spPr/>
    </dgm:pt>
    <dgm:pt modelId="{6DCD0FF5-AA75-4E4A-9E24-7E35439FCBC4}" type="pres">
      <dgm:prSet presAssocID="{390146BB-DC07-468A-843E-181C74F5C2AA}" presName="Name9" presStyleLbl="parChTrans1D2" presStyleIdx="0" presStyleCnt="8"/>
      <dgm:spPr/>
    </dgm:pt>
    <dgm:pt modelId="{FAC83792-2EF8-42C7-BB8C-16143955C5AD}" type="pres">
      <dgm:prSet presAssocID="{390146BB-DC07-468A-843E-181C74F5C2AA}" presName="connTx" presStyleLbl="parChTrans1D2" presStyleIdx="0" presStyleCnt="8"/>
      <dgm:spPr/>
    </dgm:pt>
    <dgm:pt modelId="{FC9B5A16-4C60-4D04-95E3-D6BB425C3CEF}" type="pres">
      <dgm:prSet presAssocID="{241C1AE9-A031-4F29-9007-CE3038E52365}" presName="node" presStyleLbl="node1" presStyleIdx="0" presStyleCnt="8">
        <dgm:presLayoutVars>
          <dgm:bulletEnabled val="1"/>
        </dgm:presLayoutVars>
      </dgm:prSet>
      <dgm:spPr/>
    </dgm:pt>
    <dgm:pt modelId="{C0A61A0B-9C19-4373-AD3E-B6DC83ECCC51}" type="pres">
      <dgm:prSet presAssocID="{2A72F2B2-35D6-475F-B935-24FAADA46DB4}" presName="Name9" presStyleLbl="parChTrans1D2" presStyleIdx="1" presStyleCnt="8"/>
      <dgm:spPr/>
    </dgm:pt>
    <dgm:pt modelId="{804CBDE3-3331-4CB4-B592-36F49C3639D1}" type="pres">
      <dgm:prSet presAssocID="{2A72F2B2-35D6-475F-B935-24FAADA46DB4}" presName="connTx" presStyleLbl="parChTrans1D2" presStyleIdx="1" presStyleCnt="8"/>
      <dgm:spPr/>
    </dgm:pt>
    <dgm:pt modelId="{0B837201-4C29-45F3-8B28-C4D806E2EAC6}" type="pres">
      <dgm:prSet presAssocID="{FF1D3D16-E9B2-44F9-969E-10CFB76F3B18}" presName="node" presStyleLbl="node1" presStyleIdx="1" presStyleCnt="8">
        <dgm:presLayoutVars>
          <dgm:bulletEnabled val="1"/>
        </dgm:presLayoutVars>
      </dgm:prSet>
      <dgm:spPr/>
    </dgm:pt>
    <dgm:pt modelId="{5D262C9A-A95B-4E4A-B1DE-902B44AE1312}" type="pres">
      <dgm:prSet presAssocID="{8D93EF2D-9F90-4DCC-B1CD-E47A5E0ABA7F}" presName="Name9" presStyleLbl="parChTrans1D2" presStyleIdx="2" presStyleCnt="8"/>
      <dgm:spPr/>
    </dgm:pt>
    <dgm:pt modelId="{6D382EAC-3C22-4EBF-92B3-22641F848180}" type="pres">
      <dgm:prSet presAssocID="{8D93EF2D-9F90-4DCC-B1CD-E47A5E0ABA7F}" presName="connTx" presStyleLbl="parChTrans1D2" presStyleIdx="2" presStyleCnt="8"/>
      <dgm:spPr/>
    </dgm:pt>
    <dgm:pt modelId="{29E16D6C-9A8D-4F9A-9080-1751A34E9F5E}" type="pres">
      <dgm:prSet presAssocID="{8435F7BC-B00D-4D36-A505-35C216F1CA81}" presName="node" presStyleLbl="node1" presStyleIdx="2" presStyleCnt="8">
        <dgm:presLayoutVars>
          <dgm:bulletEnabled val="1"/>
        </dgm:presLayoutVars>
      </dgm:prSet>
      <dgm:spPr/>
    </dgm:pt>
    <dgm:pt modelId="{97129069-B46C-420A-BA16-F666E3B87AF7}" type="pres">
      <dgm:prSet presAssocID="{5444A797-B04F-4173-89B1-10572E926421}" presName="Name9" presStyleLbl="parChTrans1D2" presStyleIdx="3" presStyleCnt="8"/>
      <dgm:spPr/>
    </dgm:pt>
    <dgm:pt modelId="{C0F68C4D-67D5-4667-83B0-BB7165EAF21D}" type="pres">
      <dgm:prSet presAssocID="{5444A797-B04F-4173-89B1-10572E926421}" presName="connTx" presStyleLbl="parChTrans1D2" presStyleIdx="3" presStyleCnt="8"/>
      <dgm:spPr/>
    </dgm:pt>
    <dgm:pt modelId="{76C210AF-14B7-4403-ADCD-D2DC9E281313}" type="pres">
      <dgm:prSet presAssocID="{0B6BB61F-41F7-42A1-B7F5-01DD5E4316A0}" presName="node" presStyleLbl="node1" presStyleIdx="3" presStyleCnt="8">
        <dgm:presLayoutVars>
          <dgm:bulletEnabled val="1"/>
        </dgm:presLayoutVars>
      </dgm:prSet>
      <dgm:spPr/>
    </dgm:pt>
    <dgm:pt modelId="{50232F31-CD1A-4CC0-99F4-25F4BB180E1A}" type="pres">
      <dgm:prSet presAssocID="{746E39AA-A2ED-4FAD-B527-69EFF96F8D1F}" presName="Name9" presStyleLbl="parChTrans1D2" presStyleIdx="4" presStyleCnt="8"/>
      <dgm:spPr/>
    </dgm:pt>
    <dgm:pt modelId="{9D302D8D-BD13-499B-A5E1-D632011D8B29}" type="pres">
      <dgm:prSet presAssocID="{746E39AA-A2ED-4FAD-B527-69EFF96F8D1F}" presName="connTx" presStyleLbl="parChTrans1D2" presStyleIdx="4" presStyleCnt="8"/>
      <dgm:spPr/>
    </dgm:pt>
    <dgm:pt modelId="{C0815951-825D-46D4-A082-399FCECF125A}" type="pres">
      <dgm:prSet presAssocID="{6B1BB273-BC4A-47DC-9E28-EF0056B2D020}" presName="node" presStyleLbl="node1" presStyleIdx="4" presStyleCnt="8">
        <dgm:presLayoutVars>
          <dgm:bulletEnabled val="1"/>
        </dgm:presLayoutVars>
      </dgm:prSet>
      <dgm:spPr/>
    </dgm:pt>
    <dgm:pt modelId="{D9A4EA8B-D69B-47A4-B5E4-C4A9D3282147}" type="pres">
      <dgm:prSet presAssocID="{66E54BE6-6F35-41CC-A609-37A1479E8064}" presName="Name9" presStyleLbl="parChTrans1D2" presStyleIdx="5" presStyleCnt="8"/>
      <dgm:spPr/>
    </dgm:pt>
    <dgm:pt modelId="{F91F379F-ED0C-4E03-86C1-18E9347AA33D}" type="pres">
      <dgm:prSet presAssocID="{66E54BE6-6F35-41CC-A609-37A1479E8064}" presName="connTx" presStyleLbl="parChTrans1D2" presStyleIdx="5" presStyleCnt="8"/>
      <dgm:spPr/>
    </dgm:pt>
    <dgm:pt modelId="{A0348433-6AC7-44D4-8C4F-6D126A20E526}" type="pres">
      <dgm:prSet presAssocID="{58C66511-DBBD-4D6C-B97D-B5434A8ADF6E}" presName="node" presStyleLbl="node1" presStyleIdx="5" presStyleCnt="8">
        <dgm:presLayoutVars>
          <dgm:bulletEnabled val="1"/>
        </dgm:presLayoutVars>
      </dgm:prSet>
      <dgm:spPr/>
    </dgm:pt>
    <dgm:pt modelId="{E844A6FE-6B03-4049-A652-347331B5DCA2}" type="pres">
      <dgm:prSet presAssocID="{4F584801-A2ED-4E9B-9FF7-B445FCD07BA4}" presName="Name9" presStyleLbl="parChTrans1D2" presStyleIdx="6" presStyleCnt="8"/>
      <dgm:spPr/>
    </dgm:pt>
    <dgm:pt modelId="{873587E0-89FC-43AA-9E5A-F630713389DA}" type="pres">
      <dgm:prSet presAssocID="{4F584801-A2ED-4E9B-9FF7-B445FCD07BA4}" presName="connTx" presStyleLbl="parChTrans1D2" presStyleIdx="6" presStyleCnt="8"/>
      <dgm:spPr/>
    </dgm:pt>
    <dgm:pt modelId="{D878C838-E01D-4441-BDF8-7CCDBF75EAFF}" type="pres">
      <dgm:prSet presAssocID="{8340B9D0-54C5-4F60-9A0A-E5D114904271}" presName="node" presStyleLbl="node1" presStyleIdx="6" presStyleCnt="8">
        <dgm:presLayoutVars>
          <dgm:bulletEnabled val="1"/>
        </dgm:presLayoutVars>
      </dgm:prSet>
      <dgm:spPr/>
    </dgm:pt>
    <dgm:pt modelId="{663D3FE7-5BE9-48C4-A86E-D04CB2C20B20}" type="pres">
      <dgm:prSet presAssocID="{E9DD52DE-B582-43A8-BCBD-446404974721}" presName="Name9" presStyleLbl="parChTrans1D2" presStyleIdx="7" presStyleCnt="8"/>
      <dgm:spPr/>
    </dgm:pt>
    <dgm:pt modelId="{1522D519-17D2-4C5E-8F59-A3E99776EE9F}" type="pres">
      <dgm:prSet presAssocID="{E9DD52DE-B582-43A8-BCBD-446404974721}" presName="connTx" presStyleLbl="parChTrans1D2" presStyleIdx="7" presStyleCnt="8"/>
      <dgm:spPr/>
    </dgm:pt>
    <dgm:pt modelId="{B9FA59CF-A396-473F-993A-5F61CF854655}" type="pres">
      <dgm:prSet presAssocID="{ACDBEE22-BB72-4F9C-A25C-585EA56D77A1}" presName="node" presStyleLbl="node1" presStyleIdx="7" presStyleCnt="8">
        <dgm:presLayoutVars>
          <dgm:bulletEnabled val="1"/>
        </dgm:presLayoutVars>
      </dgm:prSet>
      <dgm:spPr/>
    </dgm:pt>
  </dgm:ptLst>
  <dgm:cxnLst>
    <dgm:cxn modelId="{27C32B00-AE82-4698-A2A6-961FC8B15B56}" type="presOf" srcId="{241C1AE9-A031-4F29-9007-CE3038E52365}" destId="{FC9B5A16-4C60-4D04-95E3-D6BB425C3CEF}" srcOrd="0" destOrd="0" presId="urn:microsoft.com/office/officeart/2005/8/layout/radial1"/>
    <dgm:cxn modelId="{C31A6809-C02A-4531-8DCB-5858595E614C}" type="presOf" srcId="{FF1D3D16-E9B2-44F9-969E-10CFB76F3B18}" destId="{0B837201-4C29-45F3-8B28-C4D806E2EAC6}" srcOrd="0" destOrd="0" presId="urn:microsoft.com/office/officeart/2005/8/layout/radial1"/>
    <dgm:cxn modelId="{6275D109-0AB4-4241-8829-3F2F4F924704}" srcId="{B3188FF9-7450-4262-8BD2-D6AA0BB31505}" destId="{6B1BB273-BC4A-47DC-9E28-EF0056B2D020}" srcOrd="4" destOrd="0" parTransId="{746E39AA-A2ED-4FAD-B527-69EFF96F8D1F}" sibTransId="{4E5B5047-B5F3-4EF3-80F4-AB6ADCE3FB26}"/>
    <dgm:cxn modelId="{D5EF2115-7779-4381-827E-D4AF3A8D325B}" type="presOf" srcId="{2A72F2B2-35D6-475F-B935-24FAADA46DB4}" destId="{C0A61A0B-9C19-4373-AD3E-B6DC83ECCC51}" srcOrd="0" destOrd="0" presId="urn:microsoft.com/office/officeart/2005/8/layout/radial1"/>
    <dgm:cxn modelId="{CE33B61A-78F6-453C-A8B5-34E02204949D}" type="presOf" srcId="{2A72F2B2-35D6-475F-B935-24FAADA46DB4}" destId="{804CBDE3-3331-4CB4-B592-36F49C3639D1}" srcOrd="1" destOrd="0" presId="urn:microsoft.com/office/officeart/2005/8/layout/radial1"/>
    <dgm:cxn modelId="{B76CE22A-B8B9-4212-9BD3-7A85F7A080BA}" type="presOf" srcId="{5444A797-B04F-4173-89B1-10572E926421}" destId="{97129069-B46C-420A-BA16-F666E3B87AF7}" srcOrd="0" destOrd="0" presId="urn:microsoft.com/office/officeart/2005/8/layout/radial1"/>
    <dgm:cxn modelId="{0756882C-7B19-42B2-9DB4-8D002C7CE010}" type="presOf" srcId="{6B1BB273-BC4A-47DC-9E28-EF0056B2D020}" destId="{C0815951-825D-46D4-A082-399FCECF125A}" srcOrd="0" destOrd="0" presId="urn:microsoft.com/office/officeart/2005/8/layout/radial1"/>
    <dgm:cxn modelId="{7BD31430-5490-4E48-86F3-6C8711F97966}" srcId="{B3188FF9-7450-4262-8BD2-D6AA0BB31505}" destId="{8435F7BC-B00D-4D36-A505-35C216F1CA81}" srcOrd="2" destOrd="0" parTransId="{8D93EF2D-9F90-4DCC-B1CD-E47A5E0ABA7F}" sibTransId="{E91A576F-723B-4DC2-8379-CA2755D74384}"/>
    <dgm:cxn modelId="{FA714B31-3BAE-46CF-A305-9E5F6ED12B70}" type="presOf" srcId="{E9DD52DE-B582-43A8-BCBD-446404974721}" destId="{1522D519-17D2-4C5E-8F59-A3E99776EE9F}" srcOrd="1" destOrd="0" presId="urn:microsoft.com/office/officeart/2005/8/layout/radial1"/>
    <dgm:cxn modelId="{0A29D039-26AF-4AB8-9AB9-7EF58886A9D7}" srcId="{B3188FF9-7450-4262-8BD2-D6AA0BB31505}" destId="{58C66511-DBBD-4D6C-B97D-B5434A8ADF6E}" srcOrd="5" destOrd="0" parTransId="{66E54BE6-6F35-41CC-A609-37A1479E8064}" sibTransId="{3020FA10-54B0-45D8-8F4E-B13DFCDB9A11}"/>
    <dgm:cxn modelId="{ECDA033F-9848-4BB0-8DBA-62195B1DE2F9}" type="presOf" srcId="{ACDBEE22-BB72-4F9C-A25C-585EA56D77A1}" destId="{B9FA59CF-A396-473F-993A-5F61CF854655}" srcOrd="0" destOrd="0" presId="urn:microsoft.com/office/officeart/2005/8/layout/radial1"/>
    <dgm:cxn modelId="{3C61426B-C086-4F5A-9189-6A97FA1CC21D}" type="presOf" srcId="{8340B9D0-54C5-4F60-9A0A-E5D114904271}" destId="{D878C838-E01D-4441-BDF8-7CCDBF75EAFF}" srcOrd="0" destOrd="0" presId="urn:microsoft.com/office/officeart/2005/8/layout/radial1"/>
    <dgm:cxn modelId="{695A554E-623D-4F40-B97D-4BFF439EF82A}" type="presOf" srcId="{13D624FE-859F-4029-B29C-EBA6127DBECE}" destId="{A3E364A6-7B94-4673-9F70-F4520E8297D8}" srcOrd="0" destOrd="0" presId="urn:microsoft.com/office/officeart/2005/8/layout/radial1"/>
    <dgm:cxn modelId="{B381464F-F9F4-4EEF-A38E-5BE18758F41E}" type="presOf" srcId="{746E39AA-A2ED-4FAD-B527-69EFF96F8D1F}" destId="{50232F31-CD1A-4CC0-99F4-25F4BB180E1A}" srcOrd="0" destOrd="0" presId="urn:microsoft.com/office/officeart/2005/8/layout/radial1"/>
    <dgm:cxn modelId="{51209655-A156-45C2-A19C-CC09F68C799B}" type="presOf" srcId="{4F584801-A2ED-4E9B-9FF7-B445FCD07BA4}" destId="{E844A6FE-6B03-4049-A652-347331B5DCA2}" srcOrd="0" destOrd="0" presId="urn:microsoft.com/office/officeart/2005/8/layout/radial1"/>
    <dgm:cxn modelId="{2076DB75-EE91-4DDB-B6C0-8E525F729A69}" type="presOf" srcId="{58C66511-DBBD-4D6C-B97D-B5434A8ADF6E}" destId="{A0348433-6AC7-44D4-8C4F-6D126A20E526}" srcOrd="0" destOrd="0" presId="urn:microsoft.com/office/officeart/2005/8/layout/radial1"/>
    <dgm:cxn modelId="{D9C77156-D4D5-497D-9878-98B2AD696F2D}" type="presOf" srcId="{4F584801-A2ED-4E9B-9FF7-B445FCD07BA4}" destId="{873587E0-89FC-43AA-9E5A-F630713389DA}" srcOrd="1" destOrd="0" presId="urn:microsoft.com/office/officeart/2005/8/layout/radial1"/>
    <dgm:cxn modelId="{5B68105A-26F6-4547-A027-59332449179B}" type="presOf" srcId="{390146BB-DC07-468A-843E-181C74F5C2AA}" destId="{6DCD0FF5-AA75-4E4A-9E24-7E35439FCBC4}" srcOrd="0" destOrd="0" presId="urn:microsoft.com/office/officeart/2005/8/layout/radial1"/>
    <dgm:cxn modelId="{F32ADB7B-E6C5-4CED-80AC-C4A2D3973F70}" type="presOf" srcId="{390146BB-DC07-468A-843E-181C74F5C2AA}" destId="{FAC83792-2EF8-42C7-BB8C-16143955C5AD}" srcOrd="1" destOrd="0" presId="urn:microsoft.com/office/officeart/2005/8/layout/radial1"/>
    <dgm:cxn modelId="{5CF4D87E-D786-471A-BD6B-455652E6B85D}" type="presOf" srcId="{E9DD52DE-B582-43A8-BCBD-446404974721}" destId="{663D3FE7-5BE9-48C4-A86E-D04CB2C20B20}" srcOrd="0" destOrd="0" presId="urn:microsoft.com/office/officeart/2005/8/layout/radial1"/>
    <dgm:cxn modelId="{02AB858A-3B42-4587-AE1C-2552DB1523E7}" type="presOf" srcId="{8D93EF2D-9F90-4DCC-B1CD-E47A5E0ABA7F}" destId="{6D382EAC-3C22-4EBF-92B3-22641F848180}" srcOrd="1" destOrd="0" presId="urn:microsoft.com/office/officeart/2005/8/layout/radial1"/>
    <dgm:cxn modelId="{25AAE29F-FCA5-4D49-82E3-8BCE16B828F8}" srcId="{B3188FF9-7450-4262-8BD2-D6AA0BB31505}" destId="{241C1AE9-A031-4F29-9007-CE3038E52365}" srcOrd="0" destOrd="0" parTransId="{390146BB-DC07-468A-843E-181C74F5C2AA}" sibTransId="{1E31C64D-B371-41CA-89F2-747DD50FA201}"/>
    <dgm:cxn modelId="{5FE883A1-327A-499B-AFBF-52B561E9407B}" type="presOf" srcId="{746E39AA-A2ED-4FAD-B527-69EFF96F8D1F}" destId="{9D302D8D-BD13-499B-A5E1-D632011D8B29}" srcOrd="1" destOrd="0" presId="urn:microsoft.com/office/officeart/2005/8/layout/radial1"/>
    <dgm:cxn modelId="{E59D98A5-B749-4A2C-ADDF-2EBFEF06762C}" srcId="{B3188FF9-7450-4262-8BD2-D6AA0BB31505}" destId="{8340B9D0-54C5-4F60-9A0A-E5D114904271}" srcOrd="6" destOrd="0" parTransId="{4F584801-A2ED-4E9B-9FF7-B445FCD07BA4}" sibTransId="{3372BEE5-0400-4256-95B3-E214224B2CD4}"/>
    <dgm:cxn modelId="{3372BDAD-9F09-46D1-BE24-F3B4FBB8B08F}" type="presOf" srcId="{8435F7BC-B00D-4D36-A505-35C216F1CA81}" destId="{29E16D6C-9A8D-4F9A-9080-1751A34E9F5E}" srcOrd="0" destOrd="0" presId="urn:microsoft.com/office/officeart/2005/8/layout/radial1"/>
    <dgm:cxn modelId="{56F869BE-EBEC-461C-B71A-DEC8A38951E6}" srcId="{B3188FF9-7450-4262-8BD2-D6AA0BB31505}" destId="{0B6BB61F-41F7-42A1-B7F5-01DD5E4316A0}" srcOrd="3" destOrd="0" parTransId="{5444A797-B04F-4173-89B1-10572E926421}" sibTransId="{F673A961-16CF-4A10-9167-F61D06B90AD1}"/>
    <dgm:cxn modelId="{A79543C1-E501-485F-9E8A-98F5730B918C}" type="presOf" srcId="{B3188FF9-7450-4262-8BD2-D6AA0BB31505}" destId="{85B839B1-BD04-4621-A1AF-47782F758A3E}" srcOrd="0" destOrd="0" presId="urn:microsoft.com/office/officeart/2005/8/layout/radial1"/>
    <dgm:cxn modelId="{2D8177C4-12EC-492C-A9F1-748D2F75A516}" type="presOf" srcId="{8D93EF2D-9F90-4DCC-B1CD-E47A5E0ABA7F}" destId="{5D262C9A-A95B-4E4A-B1DE-902B44AE1312}" srcOrd="0" destOrd="0" presId="urn:microsoft.com/office/officeart/2005/8/layout/radial1"/>
    <dgm:cxn modelId="{1E6D08C7-F38E-42B3-B731-C5F9802B92D6}" type="presOf" srcId="{66E54BE6-6F35-41CC-A609-37A1479E8064}" destId="{D9A4EA8B-D69B-47A4-B5E4-C4A9D3282147}" srcOrd="0" destOrd="0" presId="urn:microsoft.com/office/officeart/2005/8/layout/radial1"/>
    <dgm:cxn modelId="{33B46ACB-D194-4262-A205-EF09E6DF884A}" srcId="{B3188FF9-7450-4262-8BD2-D6AA0BB31505}" destId="{FF1D3D16-E9B2-44F9-969E-10CFB76F3B18}" srcOrd="1" destOrd="0" parTransId="{2A72F2B2-35D6-475F-B935-24FAADA46DB4}" sibTransId="{B4D477DD-D218-4BCE-AC5F-07E16BEC2AD8}"/>
    <dgm:cxn modelId="{CB61B9D7-E01D-4E60-9603-1B28B4E56147}" type="presOf" srcId="{0B6BB61F-41F7-42A1-B7F5-01DD5E4316A0}" destId="{76C210AF-14B7-4403-ADCD-D2DC9E281313}" srcOrd="0" destOrd="0" presId="urn:microsoft.com/office/officeart/2005/8/layout/radial1"/>
    <dgm:cxn modelId="{441CAFDA-EE9D-4DFA-9562-94DFEFA94FC5}" srcId="{B3188FF9-7450-4262-8BD2-D6AA0BB31505}" destId="{ACDBEE22-BB72-4F9C-A25C-585EA56D77A1}" srcOrd="7" destOrd="0" parTransId="{E9DD52DE-B582-43A8-BCBD-446404974721}" sibTransId="{7A1CABCB-FCFE-4419-8F3D-12627F265852}"/>
    <dgm:cxn modelId="{1946A2F9-DA51-4808-BD93-63989881D92A}" type="presOf" srcId="{66E54BE6-6F35-41CC-A609-37A1479E8064}" destId="{F91F379F-ED0C-4E03-86C1-18E9347AA33D}" srcOrd="1" destOrd="0" presId="urn:microsoft.com/office/officeart/2005/8/layout/radial1"/>
    <dgm:cxn modelId="{29BA58FB-6D3D-4186-AB86-13330C123858}" type="presOf" srcId="{5444A797-B04F-4173-89B1-10572E926421}" destId="{C0F68C4D-67D5-4667-83B0-BB7165EAF21D}" srcOrd="1" destOrd="0" presId="urn:microsoft.com/office/officeart/2005/8/layout/radial1"/>
    <dgm:cxn modelId="{E33B87FB-7DCC-4312-A8B0-1FF7A66FDF99}" srcId="{13D624FE-859F-4029-B29C-EBA6127DBECE}" destId="{B3188FF9-7450-4262-8BD2-D6AA0BB31505}" srcOrd="0" destOrd="0" parTransId="{3532C87A-4226-49EC-A850-7A98DA5D6FF7}" sibTransId="{89CEB6DF-9611-4346-8773-47EB062CB5AC}"/>
    <dgm:cxn modelId="{598E422F-778F-49A6-B564-8FF777D6626E}" type="presParOf" srcId="{A3E364A6-7B94-4673-9F70-F4520E8297D8}" destId="{85B839B1-BD04-4621-A1AF-47782F758A3E}" srcOrd="0" destOrd="0" presId="urn:microsoft.com/office/officeart/2005/8/layout/radial1"/>
    <dgm:cxn modelId="{CC0C3FCF-B6D4-4FE2-A7C5-E99574CD80A5}" type="presParOf" srcId="{A3E364A6-7B94-4673-9F70-F4520E8297D8}" destId="{6DCD0FF5-AA75-4E4A-9E24-7E35439FCBC4}" srcOrd="1" destOrd="0" presId="urn:microsoft.com/office/officeart/2005/8/layout/radial1"/>
    <dgm:cxn modelId="{21925B9B-E1C5-45E5-B011-1A9DDC30C82C}" type="presParOf" srcId="{6DCD0FF5-AA75-4E4A-9E24-7E35439FCBC4}" destId="{FAC83792-2EF8-42C7-BB8C-16143955C5AD}" srcOrd="0" destOrd="0" presId="urn:microsoft.com/office/officeart/2005/8/layout/radial1"/>
    <dgm:cxn modelId="{F090BD32-7B4F-436B-A38F-D70CAE0EC73E}" type="presParOf" srcId="{A3E364A6-7B94-4673-9F70-F4520E8297D8}" destId="{FC9B5A16-4C60-4D04-95E3-D6BB425C3CEF}" srcOrd="2" destOrd="0" presId="urn:microsoft.com/office/officeart/2005/8/layout/radial1"/>
    <dgm:cxn modelId="{C645E161-30C8-4D5E-884C-265822D781D0}" type="presParOf" srcId="{A3E364A6-7B94-4673-9F70-F4520E8297D8}" destId="{C0A61A0B-9C19-4373-AD3E-B6DC83ECCC51}" srcOrd="3" destOrd="0" presId="urn:microsoft.com/office/officeart/2005/8/layout/radial1"/>
    <dgm:cxn modelId="{CC1EA491-7493-4525-9EE0-4FCC2CFF7A35}" type="presParOf" srcId="{C0A61A0B-9C19-4373-AD3E-B6DC83ECCC51}" destId="{804CBDE3-3331-4CB4-B592-36F49C3639D1}" srcOrd="0" destOrd="0" presId="urn:microsoft.com/office/officeart/2005/8/layout/radial1"/>
    <dgm:cxn modelId="{FA6CB9A1-3A9B-4226-AC73-815C9A46894C}" type="presParOf" srcId="{A3E364A6-7B94-4673-9F70-F4520E8297D8}" destId="{0B837201-4C29-45F3-8B28-C4D806E2EAC6}" srcOrd="4" destOrd="0" presId="urn:microsoft.com/office/officeart/2005/8/layout/radial1"/>
    <dgm:cxn modelId="{7945B033-5B6B-4FF6-8C2D-2C8A42815AFA}" type="presParOf" srcId="{A3E364A6-7B94-4673-9F70-F4520E8297D8}" destId="{5D262C9A-A95B-4E4A-B1DE-902B44AE1312}" srcOrd="5" destOrd="0" presId="urn:microsoft.com/office/officeart/2005/8/layout/radial1"/>
    <dgm:cxn modelId="{8D22F2C5-2EAD-4D35-9B11-46C02C92C863}" type="presParOf" srcId="{5D262C9A-A95B-4E4A-B1DE-902B44AE1312}" destId="{6D382EAC-3C22-4EBF-92B3-22641F848180}" srcOrd="0" destOrd="0" presId="urn:microsoft.com/office/officeart/2005/8/layout/radial1"/>
    <dgm:cxn modelId="{15791F64-77B8-4A6B-9D5A-3E0D07369F2E}" type="presParOf" srcId="{A3E364A6-7B94-4673-9F70-F4520E8297D8}" destId="{29E16D6C-9A8D-4F9A-9080-1751A34E9F5E}" srcOrd="6" destOrd="0" presId="urn:microsoft.com/office/officeart/2005/8/layout/radial1"/>
    <dgm:cxn modelId="{8B74DFF9-8DDF-47A8-9690-B3BD2CF4D35A}" type="presParOf" srcId="{A3E364A6-7B94-4673-9F70-F4520E8297D8}" destId="{97129069-B46C-420A-BA16-F666E3B87AF7}" srcOrd="7" destOrd="0" presId="urn:microsoft.com/office/officeart/2005/8/layout/radial1"/>
    <dgm:cxn modelId="{28654F7C-1E0A-41B2-BEC7-44DE9BA7F68D}" type="presParOf" srcId="{97129069-B46C-420A-BA16-F666E3B87AF7}" destId="{C0F68C4D-67D5-4667-83B0-BB7165EAF21D}" srcOrd="0" destOrd="0" presId="urn:microsoft.com/office/officeart/2005/8/layout/radial1"/>
    <dgm:cxn modelId="{3690D2D3-18E8-42D5-825E-CE114CC6A9EC}" type="presParOf" srcId="{A3E364A6-7B94-4673-9F70-F4520E8297D8}" destId="{76C210AF-14B7-4403-ADCD-D2DC9E281313}" srcOrd="8" destOrd="0" presId="urn:microsoft.com/office/officeart/2005/8/layout/radial1"/>
    <dgm:cxn modelId="{CC87E15E-5D08-4327-B4E7-1A7C4CC52B3B}" type="presParOf" srcId="{A3E364A6-7B94-4673-9F70-F4520E8297D8}" destId="{50232F31-CD1A-4CC0-99F4-25F4BB180E1A}" srcOrd="9" destOrd="0" presId="urn:microsoft.com/office/officeart/2005/8/layout/radial1"/>
    <dgm:cxn modelId="{206A6658-7C39-459A-B3F5-1BD9D01991A9}" type="presParOf" srcId="{50232F31-CD1A-4CC0-99F4-25F4BB180E1A}" destId="{9D302D8D-BD13-499B-A5E1-D632011D8B29}" srcOrd="0" destOrd="0" presId="urn:microsoft.com/office/officeart/2005/8/layout/radial1"/>
    <dgm:cxn modelId="{601DA901-D230-4841-A0AC-A968E7A3534B}" type="presParOf" srcId="{A3E364A6-7B94-4673-9F70-F4520E8297D8}" destId="{C0815951-825D-46D4-A082-399FCECF125A}" srcOrd="10" destOrd="0" presId="urn:microsoft.com/office/officeart/2005/8/layout/radial1"/>
    <dgm:cxn modelId="{9487B7B0-770D-4207-9F75-7A3AC2CA8081}" type="presParOf" srcId="{A3E364A6-7B94-4673-9F70-F4520E8297D8}" destId="{D9A4EA8B-D69B-47A4-B5E4-C4A9D3282147}" srcOrd="11" destOrd="0" presId="urn:microsoft.com/office/officeart/2005/8/layout/radial1"/>
    <dgm:cxn modelId="{AB78672F-DC16-4450-957C-5F5E2325010A}" type="presParOf" srcId="{D9A4EA8B-D69B-47A4-B5E4-C4A9D3282147}" destId="{F91F379F-ED0C-4E03-86C1-18E9347AA33D}" srcOrd="0" destOrd="0" presId="urn:microsoft.com/office/officeart/2005/8/layout/radial1"/>
    <dgm:cxn modelId="{4B3BF97F-3D06-4AB1-857E-050DFC5B4DC3}" type="presParOf" srcId="{A3E364A6-7B94-4673-9F70-F4520E8297D8}" destId="{A0348433-6AC7-44D4-8C4F-6D126A20E526}" srcOrd="12" destOrd="0" presId="urn:microsoft.com/office/officeart/2005/8/layout/radial1"/>
    <dgm:cxn modelId="{4C74CAB1-E8D0-442D-BA5B-610B99263AE2}" type="presParOf" srcId="{A3E364A6-7B94-4673-9F70-F4520E8297D8}" destId="{E844A6FE-6B03-4049-A652-347331B5DCA2}" srcOrd="13" destOrd="0" presId="urn:microsoft.com/office/officeart/2005/8/layout/radial1"/>
    <dgm:cxn modelId="{38C6D265-8031-4A3D-AD57-1A08DC27826A}" type="presParOf" srcId="{E844A6FE-6B03-4049-A652-347331B5DCA2}" destId="{873587E0-89FC-43AA-9E5A-F630713389DA}" srcOrd="0" destOrd="0" presId="urn:microsoft.com/office/officeart/2005/8/layout/radial1"/>
    <dgm:cxn modelId="{D34BB1A1-B91C-40E3-A090-1708AFCA17FD}" type="presParOf" srcId="{A3E364A6-7B94-4673-9F70-F4520E8297D8}" destId="{D878C838-E01D-4441-BDF8-7CCDBF75EAFF}" srcOrd="14" destOrd="0" presId="urn:microsoft.com/office/officeart/2005/8/layout/radial1"/>
    <dgm:cxn modelId="{8975040E-0A79-4FA4-93D9-1D9463EBE070}" type="presParOf" srcId="{A3E364A6-7B94-4673-9F70-F4520E8297D8}" destId="{663D3FE7-5BE9-48C4-A86E-D04CB2C20B20}" srcOrd="15" destOrd="0" presId="urn:microsoft.com/office/officeart/2005/8/layout/radial1"/>
    <dgm:cxn modelId="{C4EE020B-2B6F-45A8-83C8-D287291E1AFA}" type="presParOf" srcId="{663D3FE7-5BE9-48C4-A86E-D04CB2C20B20}" destId="{1522D519-17D2-4C5E-8F59-A3E99776EE9F}" srcOrd="0" destOrd="0" presId="urn:microsoft.com/office/officeart/2005/8/layout/radial1"/>
    <dgm:cxn modelId="{7850978C-FE69-4C49-833C-95E48D8D9B8E}" type="presParOf" srcId="{A3E364A6-7B94-4673-9F70-F4520E8297D8}" destId="{B9FA59CF-A396-473F-993A-5F61CF854655}" srcOrd="16"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CFD4E-5145-4258-B760-CCA7086C1F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0DFB27-22D0-45F4-A53D-3B282C020B42}">
      <dgm:prSet phldrT="[Text]"/>
      <dgm:spPr/>
      <dgm:t>
        <a:bodyPr/>
        <a:lstStyle/>
        <a:p>
          <a:r>
            <a:rPr lang="en-US" dirty="0"/>
            <a:t>Billings</a:t>
          </a:r>
        </a:p>
      </dgm:t>
    </dgm:pt>
    <dgm:pt modelId="{EF447284-904D-480A-85E8-83173902ABAD}" type="parTrans" cxnId="{52893927-6CA3-453E-9C23-2A9E480EF6CC}">
      <dgm:prSet/>
      <dgm:spPr/>
      <dgm:t>
        <a:bodyPr/>
        <a:lstStyle/>
        <a:p>
          <a:endParaRPr lang="en-US"/>
        </a:p>
      </dgm:t>
    </dgm:pt>
    <dgm:pt modelId="{82D452B0-3A02-4D16-B30D-6CC46B685740}" type="sibTrans" cxnId="{52893927-6CA3-453E-9C23-2A9E480EF6CC}">
      <dgm:prSet/>
      <dgm:spPr/>
      <dgm:t>
        <a:bodyPr/>
        <a:lstStyle/>
        <a:p>
          <a:endParaRPr lang="en-US"/>
        </a:p>
      </dgm:t>
    </dgm:pt>
    <dgm:pt modelId="{234C974F-2431-4BFA-BAEE-3B3BE4596E62}">
      <dgm:prSet phldrT="[Text]"/>
      <dgm:spPr/>
      <dgm:t>
        <a:bodyPr/>
        <a:lstStyle/>
        <a:p>
          <a:r>
            <a:rPr lang="en-US" dirty="0"/>
            <a:t>Coding</a:t>
          </a:r>
        </a:p>
      </dgm:t>
    </dgm:pt>
    <dgm:pt modelId="{A46ED1D3-5174-4E36-825F-3EC598A5933B}" type="parTrans" cxnId="{8E5B0239-91C0-4E7F-838B-90F7F749DC69}">
      <dgm:prSet/>
      <dgm:spPr/>
      <dgm:t>
        <a:bodyPr/>
        <a:lstStyle/>
        <a:p>
          <a:endParaRPr lang="en-US"/>
        </a:p>
      </dgm:t>
    </dgm:pt>
    <dgm:pt modelId="{B83D1B2A-6711-4676-9F41-F75F6D65AE57}" type="sibTrans" cxnId="{8E5B0239-91C0-4E7F-838B-90F7F749DC69}">
      <dgm:prSet/>
      <dgm:spPr/>
      <dgm:t>
        <a:bodyPr/>
        <a:lstStyle/>
        <a:p>
          <a:endParaRPr lang="en-US"/>
        </a:p>
      </dgm:t>
    </dgm:pt>
    <dgm:pt modelId="{B90CE424-B6D5-4097-BE5C-706708E426E6}">
      <dgm:prSet phldrT="[Text]"/>
      <dgm:spPr/>
      <dgm:t>
        <a:bodyPr/>
        <a:lstStyle/>
        <a:p>
          <a:r>
            <a:rPr lang="en-US" dirty="0"/>
            <a:t>Ordered Services</a:t>
          </a:r>
        </a:p>
      </dgm:t>
    </dgm:pt>
    <dgm:pt modelId="{8C2C476D-22CC-4A22-A2DD-DA42B99F5C7D}" type="parTrans" cxnId="{8E2E91EF-332B-4790-8EE6-BBF776C136DA}">
      <dgm:prSet/>
      <dgm:spPr/>
      <dgm:t>
        <a:bodyPr/>
        <a:lstStyle/>
        <a:p>
          <a:endParaRPr lang="en-US"/>
        </a:p>
      </dgm:t>
    </dgm:pt>
    <dgm:pt modelId="{B78B877D-A2ED-4CDF-B1D6-C310E554DDB4}" type="sibTrans" cxnId="{8E2E91EF-332B-4790-8EE6-BBF776C136DA}">
      <dgm:prSet/>
      <dgm:spPr/>
      <dgm:t>
        <a:bodyPr/>
        <a:lstStyle/>
        <a:p>
          <a:endParaRPr lang="en-US"/>
        </a:p>
      </dgm:t>
    </dgm:pt>
    <dgm:pt modelId="{F3D533B3-4E9A-4305-8FFC-8ACBD8773278}">
      <dgm:prSet/>
      <dgm:spPr/>
      <dgm:t>
        <a:bodyPr/>
        <a:lstStyle/>
        <a:p>
          <a:r>
            <a:rPr lang="en-US" dirty="0"/>
            <a:t>Quality of Care</a:t>
          </a:r>
        </a:p>
      </dgm:t>
    </dgm:pt>
    <dgm:pt modelId="{DAAB79DE-DD34-42AC-9102-E578A3ABACB6}" type="parTrans" cxnId="{1F8FCFA3-E168-4640-8107-DC4838809C5B}">
      <dgm:prSet/>
      <dgm:spPr/>
      <dgm:t>
        <a:bodyPr/>
        <a:lstStyle/>
        <a:p>
          <a:endParaRPr lang="en-US"/>
        </a:p>
      </dgm:t>
    </dgm:pt>
    <dgm:pt modelId="{CD7F75EB-1A0F-4305-AFDA-2F378879F9B4}" type="sibTrans" cxnId="{1F8FCFA3-E168-4640-8107-DC4838809C5B}">
      <dgm:prSet/>
      <dgm:spPr/>
      <dgm:t>
        <a:bodyPr/>
        <a:lstStyle/>
        <a:p>
          <a:endParaRPr lang="en-US"/>
        </a:p>
      </dgm:t>
    </dgm:pt>
    <dgm:pt modelId="{E24182D8-98EE-413F-9944-CE5401BC02EE}">
      <dgm:prSet/>
      <dgm:spPr/>
      <dgm:t>
        <a:bodyPr/>
        <a:lstStyle/>
        <a:p>
          <a:r>
            <a:rPr lang="en-US" dirty="0"/>
            <a:t>Medical Necessity</a:t>
          </a:r>
        </a:p>
      </dgm:t>
    </dgm:pt>
    <dgm:pt modelId="{12F26E80-DAC4-4CE6-8D62-C4D70F622B51}" type="parTrans" cxnId="{50EB062B-8ACF-4AF5-941C-C19D101AB7CF}">
      <dgm:prSet/>
      <dgm:spPr/>
      <dgm:t>
        <a:bodyPr/>
        <a:lstStyle/>
        <a:p>
          <a:endParaRPr lang="en-US"/>
        </a:p>
      </dgm:t>
    </dgm:pt>
    <dgm:pt modelId="{8A9F389B-84F0-41FF-9C44-494C08D09572}" type="sibTrans" cxnId="{50EB062B-8ACF-4AF5-941C-C19D101AB7CF}">
      <dgm:prSet/>
      <dgm:spPr/>
      <dgm:t>
        <a:bodyPr/>
        <a:lstStyle/>
        <a:p>
          <a:endParaRPr lang="en-US"/>
        </a:p>
      </dgm:t>
    </dgm:pt>
    <dgm:pt modelId="{0D4D0EE2-6E81-4E0F-B4C7-6FC1B8844D81}">
      <dgm:prSet/>
      <dgm:spPr/>
      <dgm:t>
        <a:bodyPr/>
        <a:lstStyle/>
        <a:p>
          <a:r>
            <a:rPr lang="en-US" dirty="0"/>
            <a:t>Mandatory Reporting</a:t>
          </a:r>
        </a:p>
      </dgm:t>
    </dgm:pt>
    <dgm:pt modelId="{F9FD6D45-C726-4A07-9E9B-CD705F390E01}" type="parTrans" cxnId="{FF6D01FF-2D4C-4CBF-B3CF-F1F202425022}">
      <dgm:prSet/>
      <dgm:spPr/>
      <dgm:t>
        <a:bodyPr/>
        <a:lstStyle/>
        <a:p>
          <a:endParaRPr lang="en-US"/>
        </a:p>
      </dgm:t>
    </dgm:pt>
    <dgm:pt modelId="{0C11AC09-2B50-40B8-AA4D-6B58C29DC01B}" type="sibTrans" cxnId="{FF6D01FF-2D4C-4CBF-B3CF-F1F202425022}">
      <dgm:prSet/>
      <dgm:spPr/>
      <dgm:t>
        <a:bodyPr/>
        <a:lstStyle/>
        <a:p>
          <a:endParaRPr lang="en-US"/>
        </a:p>
      </dgm:t>
    </dgm:pt>
    <dgm:pt modelId="{5ABEEC88-7385-4A72-964A-7EC7BB324469}">
      <dgm:prSet/>
      <dgm:spPr/>
      <dgm:t>
        <a:bodyPr/>
        <a:lstStyle/>
        <a:p>
          <a:r>
            <a:rPr lang="en-US" dirty="0"/>
            <a:t>Contractor, Subcontractor, agent or independent contract oversight</a:t>
          </a:r>
        </a:p>
      </dgm:t>
    </dgm:pt>
    <dgm:pt modelId="{895C6B29-D668-4532-A44E-7C69B7DBDBFD}" type="parTrans" cxnId="{09D38B18-028D-46F2-9D76-8B616ABF89F2}">
      <dgm:prSet/>
      <dgm:spPr/>
      <dgm:t>
        <a:bodyPr/>
        <a:lstStyle/>
        <a:p>
          <a:endParaRPr lang="en-US"/>
        </a:p>
      </dgm:t>
    </dgm:pt>
    <dgm:pt modelId="{CE1FABDA-26B5-41AC-A078-F5B0752A706C}" type="sibTrans" cxnId="{09D38B18-028D-46F2-9D76-8B616ABF89F2}">
      <dgm:prSet/>
      <dgm:spPr/>
      <dgm:t>
        <a:bodyPr/>
        <a:lstStyle/>
        <a:p>
          <a:endParaRPr lang="en-US"/>
        </a:p>
      </dgm:t>
    </dgm:pt>
    <dgm:pt modelId="{92ED7C75-9069-4BDE-BCF6-B3C39A374C15}">
      <dgm:prSet/>
      <dgm:spPr/>
      <dgm:t>
        <a:bodyPr/>
        <a:lstStyle/>
        <a:p>
          <a:r>
            <a:rPr lang="en-US" dirty="0"/>
            <a:t>Payments</a:t>
          </a:r>
        </a:p>
      </dgm:t>
    </dgm:pt>
    <dgm:pt modelId="{691160FA-5BB1-4B44-A0A6-40985A0091C8}" type="parTrans" cxnId="{AEEA58CE-23AD-4C9F-9F58-2848F7BF1620}">
      <dgm:prSet/>
      <dgm:spPr/>
      <dgm:t>
        <a:bodyPr/>
        <a:lstStyle/>
        <a:p>
          <a:endParaRPr lang="en-US"/>
        </a:p>
      </dgm:t>
    </dgm:pt>
    <dgm:pt modelId="{114B41E5-ACA6-4FFF-9213-2248E5829670}" type="sibTrans" cxnId="{AEEA58CE-23AD-4C9F-9F58-2848F7BF1620}">
      <dgm:prSet/>
      <dgm:spPr/>
      <dgm:t>
        <a:bodyPr/>
        <a:lstStyle/>
        <a:p>
          <a:endParaRPr lang="en-US"/>
        </a:p>
      </dgm:t>
    </dgm:pt>
    <dgm:pt modelId="{16E2912C-31E3-4506-BDCA-BD8DE5EE1A82}">
      <dgm:prSet/>
      <dgm:spPr/>
      <dgm:t>
        <a:bodyPr/>
        <a:lstStyle/>
        <a:p>
          <a:r>
            <a:rPr lang="en-US" dirty="0"/>
            <a:t>Governance</a:t>
          </a:r>
        </a:p>
      </dgm:t>
    </dgm:pt>
    <dgm:pt modelId="{678D0825-CADA-4594-BC26-EC0964D04F77}" type="parTrans" cxnId="{0714DFE1-22F0-4C35-B684-B18633A480AF}">
      <dgm:prSet/>
      <dgm:spPr/>
      <dgm:t>
        <a:bodyPr/>
        <a:lstStyle/>
        <a:p>
          <a:endParaRPr lang="en-US"/>
        </a:p>
      </dgm:t>
    </dgm:pt>
    <dgm:pt modelId="{F0AA26D3-2BA7-48B4-8EFB-DD3CFC6F6E29}" type="sibTrans" cxnId="{0714DFE1-22F0-4C35-B684-B18633A480AF}">
      <dgm:prSet/>
      <dgm:spPr/>
      <dgm:t>
        <a:bodyPr/>
        <a:lstStyle/>
        <a:p>
          <a:endParaRPr lang="en-US"/>
        </a:p>
      </dgm:t>
    </dgm:pt>
    <dgm:pt modelId="{12532EBE-68DB-4171-9518-20F8850B1728}">
      <dgm:prSet/>
      <dgm:spPr/>
      <dgm:t>
        <a:bodyPr/>
        <a:lstStyle/>
        <a:p>
          <a:r>
            <a:rPr lang="en-US" dirty="0"/>
            <a:t>Credentialing</a:t>
          </a:r>
        </a:p>
      </dgm:t>
    </dgm:pt>
    <dgm:pt modelId="{03AF9566-AC2C-4075-9925-A49CCAF98892}" type="parTrans" cxnId="{B8244A9E-0C2D-4F85-A2CF-633AE3FB8DBB}">
      <dgm:prSet/>
      <dgm:spPr/>
      <dgm:t>
        <a:bodyPr/>
        <a:lstStyle/>
        <a:p>
          <a:endParaRPr lang="en-US"/>
        </a:p>
      </dgm:t>
    </dgm:pt>
    <dgm:pt modelId="{D7569E04-C556-4D05-A0C7-A400C231333A}" type="sibTrans" cxnId="{B8244A9E-0C2D-4F85-A2CF-633AE3FB8DBB}">
      <dgm:prSet/>
      <dgm:spPr/>
      <dgm:t>
        <a:bodyPr/>
        <a:lstStyle/>
        <a:p>
          <a:endParaRPr lang="en-US"/>
        </a:p>
      </dgm:t>
    </dgm:pt>
    <dgm:pt modelId="{F7344222-FC05-4463-811A-8CF98CEC571F}">
      <dgm:prSet/>
      <dgm:spPr/>
      <dgm:t>
        <a:bodyPr/>
        <a:lstStyle/>
        <a:p>
          <a:r>
            <a:rPr lang="en-US" dirty="0"/>
            <a:t>Other Risk Areas identified through organizational experience</a:t>
          </a:r>
        </a:p>
      </dgm:t>
    </dgm:pt>
    <dgm:pt modelId="{68D5971A-22B2-4DD2-9113-F2EC79957872}" type="parTrans" cxnId="{02B89937-6A76-4274-A52E-AFEFB49CDF95}">
      <dgm:prSet/>
      <dgm:spPr/>
      <dgm:t>
        <a:bodyPr/>
        <a:lstStyle/>
        <a:p>
          <a:endParaRPr lang="en-US"/>
        </a:p>
      </dgm:t>
    </dgm:pt>
    <dgm:pt modelId="{0C41D78F-3C49-4CCE-9BE2-2EF94ADE3DCA}" type="sibTrans" cxnId="{02B89937-6A76-4274-A52E-AFEFB49CDF95}">
      <dgm:prSet/>
      <dgm:spPr/>
      <dgm:t>
        <a:bodyPr/>
        <a:lstStyle/>
        <a:p>
          <a:endParaRPr lang="en-US"/>
        </a:p>
      </dgm:t>
    </dgm:pt>
    <dgm:pt modelId="{8048A81A-23B0-4F93-8A3B-6B43E4AE12B1}" type="pres">
      <dgm:prSet presAssocID="{6D5CFD4E-5145-4258-B760-CCA7086C1FB0}" presName="linear" presStyleCnt="0">
        <dgm:presLayoutVars>
          <dgm:animLvl val="lvl"/>
          <dgm:resizeHandles val="exact"/>
        </dgm:presLayoutVars>
      </dgm:prSet>
      <dgm:spPr/>
    </dgm:pt>
    <dgm:pt modelId="{8CE0478D-D4A7-4600-B1A4-39EE071A6896}" type="pres">
      <dgm:prSet presAssocID="{3C0DFB27-22D0-45F4-A53D-3B282C020B42}" presName="parentText" presStyleLbl="node1" presStyleIdx="0" presStyleCnt="11">
        <dgm:presLayoutVars>
          <dgm:chMax val="0"/>
          <dgm:bulletEnabled val="1"/>
        </dgm:presLayoutVars>
      </dgm:prSet>
      <dgm:spPr/>
    </dgm:pt>
    <dgm:pt modelId="{810EBACD-6F2A-4DB7-AE00-0A1969EA0364}" type="pres">
      <dgm:prSet presAssocID="{82D452B0-3A02-4D16-B30D-6CC46B685740}" presName="spacer" presStyleCnt="0"/>
      <dgm:spPr/>
    </dgm:pt>
    <dgm:pt modelId="{A55CDFE3-BB2F-4AA3-98B4-3EF8F928C861}" type="pres">
      <dgm:prSet presAssocID="{234C974F-2431-4BFA-BAEE-3B3BE4596E62}" presName="parentText" presStyleLbl="node1" presStyleIdx="1" presStyleCnt="11">
        <dgm:presLayoutVars>
          <dgm:chMax val="0"/>
          <dgm:bulletEnabled val="1"/>
        </dgm:presLayoutVars>
      </dgm:prSet>
      <dgm:spPr/>
    </dgm:pt>
    <dgm:pt modelId="{C5743529-8F39-4C0F-8D81-16B2CD1FAB41}" type="pres">
      <dgm:prSet presAssocID="{B83D1B2A-6711-4676-9F41-F75F6D65AE57}" presName="spacer" presStyleCnt="0"/>
      <dgm:spPr/>
    </dgm:pt>
    <dgm:pt modelId="{06DB9204-B115-4BC7-999D-86F94F3EFE18}" type="pres">
      <dgm:prSet presAssocID="{B90CE424-B6D5-4097-BE5C-706708E426E6}" presName="parentText" presStyleLbl="node1" presStyleIdx="2" presStyleCnt="11">
        <dgm:presLayoutVars>
          <dgm:chMax val="0"/>
          <dgm:bulletEnabled val="1"/>
        </dgm:presLayoutVars>
      </dgm:prSet>
      <dgm:spPr/>
    </dgm:pt>
    <dgm:pt modelId="{627B6A8C-0F3F-4A54-8019-D8AF2FF6970D}" type="pres">
      <dgm:prSet presAssocID="{B78B877D-A2ED-4CDF-B1D6-C310E554DDB4}" presName="spacer" presStyleCnt="0"/>
      <dgm:spPr/>
    </dgm:pt>
    <dgm:pt modelId="{222B2235-34D1-43CF-887A-D25D91F85B07}" type="pres">
      <dgm:prSet presAssocID="{F3D533B3-4E9A-4305-8FFC-8ACBD8773278}" presName="parentText" presStyleLbl="node1" presStyleIdx="3" presStyleCnt="11">
        <dgm:presLayoutVars>
          <dgm:chMax val="0"/>
          <dgm:bulletEnabled val="1"/>
        </dgm:presLayoutVars>
      </dgm:prSet>
      <dgm:spPr/>
    </dgm:pt>
    <dgm:pt modelId="{48EB5F91-5A8C-44B3-B83A-F695D333FD02}" type="pres">
      <dgm:prSet presAssocID="{CD7F75EB-1A0F-4305-AFDA-2F378879F9B4}" presName="spacer" presStyleCnt="0"/>
      <dgm:spPr/>
    </dgm:pt>
    <dgm:pt modelId="{7AE95A2D-1668-41CE-915F-57D1DD951DF4}" type="pres">
      <dgm:prSet presAssocID="{E24182D8-98EE-413F-9944-CE5401BC02EE}" presName="parentText" presStyleLbl="node1" presStyleIdx="4" presStyleCnt="11">
        <dgm:presLayoutVars>
          <dgm:chMax val="0"/>
          <dgm:bulletEnabled val="1"/>
        </dgm:presLayoutVars>
      </dgm:prSet>
      <dgm:spPr/>
    </dgm:pt>
    <dgm:pt modelId="{C95471C6-3981-4373-8003-CE11F74B3A34}" type="pres">
      <dgm:prSet presAssocID="{8A9F389B-84F0-41FF-9C44-494C08D09572}" presName="spacer" presStyleCnt="0"/>
      <dgm:spPr/>
    </dgm:pt>
    <dgm:pt modelId="{FAA3E002-059C-46C2-AFC1-72D4023D0B3E}" type="pres">
      <dgm:prSet presAssocID="{0D4D0EE2-6E81-4E0F-B4C7-6FC1B8844D81}" presName="parentText" presStyleLbl="node1" presStyleIdx="5" presStyleCnt="11">
        <dgm:presLayoutVars>
          <dgm:chMax val="0"/>
          <dgm:bulletEnabled val="1"/>
        </dgm:presLayoutVars>
      </dgm:prSet>
      <dgm:spPr/>
    </dgm:pt>
    <dgm:pt modelId="{A78D5711-2E5F-4D11-A1F3-5A15F3D47475}" type="pres">
      <dgm:prSet presAssocID="{0C11AC09-2B50-40B8-AA4D-6B58C29DC01B}" presName="spacer" presStyleCnt="0"/>
      <dgm:spPr/>
    </dgm:pt>
    <dgm:pt modelId="{C3E74B4F-08F3-4153-AA00-A3BE9C512DF4}" type="pres">
      <dgm:prSet presAssocID="{5ABEEC88-7385-4A72-964A-7EC7BB324469}" presName="parentText" presStyleLbl="node1" presStyleIdx="6" presStyleCnt="11">
        <dgm:presLayoutVars>
          <dgm:chMax val="0"/>
          <dgm:bulletEnabled val="1"/>
        </dgm:presLayoutVars>
      </dgm:prSet>
      <dgm:spPr/>
    </dgm:pt>
    <dgm:pt modelId="{599A8D76-7CE7-4053-B327-970DE7619ED8}" type="pres">
      <dgm:prSet presAssocID="{CE1FABDA-26B5-41AC-A078-F5B0752A706C}" presName="spacer" presStyleCnt="0"/>
      <dgm:spPr/>
    </dgm:pt>
    <dgm:pt modelId="{5C5C9558-5401-4F7E-AC91-F31E97F0C884}" type="pres">
      <dgm:prSet presAssocID="{92ED7C75-9069-4BDE-BCF6-B3C39A374C15}" presName="parentText" presStyleLbl="node1" presStyleIdx="7" presStyleCnt="11">
        <dgm:presLayoutVars>
          <dgm:chMax val="0"/>
          <dgm:bulletEnabled val="1"/>
        </dgm:presLayoutVars>
      </dgm:prSet>
      <dgm:spPr/>
    </dgm:pt>
    <dgm:pt modelId="{104B5EC1-0E7D-4D2C-8006-B3F04A90BB1C}" type="pres">
      <dgm:prSet presAssocID="{114B41E5-ACA6-4FFF-9213-2248E5829670}" presName="spacer" presStyleCnt="0"/>
      <dgm:spPr/>
    </dgm:pt>
    <dgm:pt modelId="{7FECFAC5-BCEF-4EFC-973B-1A2DC3B441F0}" type="pres">
      <dgm:prSet presAssocID="{16E2912C-31E3-4506-BDCA-BD8DE5EE1A82}" presName="parentText" presStyleLbl="node1" presStyleIdx="8" presStyleCnt="11">
        <dgm:presLayoutVars>
          <dgm:chMax val="0"/>
          <dgm:bulletEnabled val="1"/>
        </dgm:presLayoutVars>
      </dgm:prSet>
      <dgm:spPr/>
    </dgm:pt>
    <dgm:pt modelId="{6178C132-0E8E-40AF-B307-D177C8ACB5A3}" type="pres">
      <dgm:prSet presAssocID="{F0AA26D3-2BA7-48B4-8EFB-DD3CFC6F6E29}" presName="spacer" presStyleCnt="0"/>
      <dgm:spPr/>
    </dgm:pt>
    <dgm:pt modelId="{FDCBE6E9-84EC-4F00-815B-75E8E427BEDE}" type="pres">
      <dgm:prSet presAssocID="{12532EBE-68DB-4171-9518-20F8850B1728}" presName="parentText" presStyleLbl="node1" presStyleIdx="9" presStyleCnt="11">
        <dgm:presLayoutVars>
          <dgm:chMax val="0"/>
          <dgm:bulletEnabled val="1"/>
        </dgm:presLayoutVars>
      </dgm:prSet>
      <dgm:spPr/>
    </dgm:pt>
    <dgm:pt modelId="{4325F5B0-3F0A-42E8-B41D-3DD779AA4A62}" type="pres">
      <dgm:prSet presAssocID="{D7569E04-C556-4D05-A0C7-A400C231333A}" presName="spacer" presStyleCnt="0"/>
      <dgm:spPr/>
    </dgm:pt>
    <dgm:pt modelId="{E8104D60-46AD-442B-B327-EA83FFD4F527}" type="pres">
      <dgm:prSet presAssocID="{F7344222-FC05-4463-811A-8CF98CEC571F}" presName="parentText" presStyleLbl="node1" presStyleIdx="10" presStyleCnt="11">
        <dgm:presLayoutVars>
          <dgm:chMax val="0"/>
          <dgm:bulletEnabled val="1"/>
        </dgm:presLayoutVars>
      </dgm:prSet>
      <dgm:spPr/>
    </dgm:pt>
  </dgm:ptLst>
  <dgm:cxnLst>
    <dgm:cxn modelId="{09D38B18-028D-46F2-9D76-8B616ABF89F2}" srcId="{6D5CFD4E-5145-4258-B760-CCA7086C1FB0}" destId="{5ABEEC88-7385-4A72-964A-7EC7BB324469}" srcOrd="6" destOrd="0" parTransId="{895C6B29-D668-4532-A44E-7C69B7DBDBFD}" sibTransId="{CE1FABDA-26B5-41AC-A078-F5B0752A706C}"/>
    <dgm:cxn modelId="{CC402720-297D-4EB7-8EA1-6A53B48EF505}" type="presOf" srcId="{6D5CFD4E-5145-4258-B760-CCA7086C1FB0}" destId="{8048A81A-23B0-4F93-8A3B-6B43E4AE12B1}" srcOrd="0" destOrd="0" presId="urn:microsoft.com/office/officeart/2005/8/layout/vList2"/>
    <dgm:cxn modelId="{37092C26-6896-441F-A9B9-528C50EC99C4}" type="presOf" srcId="{F7344222-FC05-4463-811A-8CF98CEC571F}" destId="{E8104D60-46AD-442B-B327-EA83FFD4F527}" srcOrd="0" destOrd="0" presId="urn:microsoft.com/office/officeart/2005/8/layout/vList2"/>
    <dgm:cxn modelId="{52893927-6CA3-453E-9C23-2A9E480EF6CC}" srcId="{6D5CFD4E-5145-4258-B760-CCA7086C1FB0}" destId="{3C0DFB27-22D0-45F4-A53D-3B282C020B42}" srcOrd="0" destOrd="0" parTransId="{EF447284-904D-480A-85E8-83173902ABAD}" sibTransId="{82D452B0-3A02-4D16-B30D-6CC46B685740}"/>
    <dgm:cxn modelId="{50EB062B-8ACF-4AF5-941C-C19D101AB7CF}" srcId="{6D5CFD4E-5145-4258-B760-CCA7086C1FB0}" destId="{E24182D8-98EE-413F-9944-CE5401BC02EE}" srcOrd="4" destOrd="0" parTransId="{12F26E80-DAC4-4CE6-8D62-C4D70F622B51}" sibTransId="{8A9F389B-84F0-41FF-9C44-494C08D09572}"/>
    <dgm:cxn modelId="{02B89937-6A76-4274-A52E-AFEFB49CDF95}" srcId="{6D5CFD4E-5145-4258-B760-CCA7086C1FB0}" destId="{F7344222-FC05-4463-811A-8CF98CEC571F}" srcOrd="10" destOrd="0" parTransId="{68D5971A-22B2-4DD2-9113-F2EC79957872}" sibTransId="{0C41D78F-3C49-4CCE-9BE2-2EF94ADE3DCA}"/>
    <dgm:cxn modelId="{8E5B0239-91C0-4E7F-838B-90F7F749DC69}" srcId="{6D5CFD4E-5145-4258-B760-CCA7086C1FB0}" destId="{234C974F-2431-4BFA-BAEE-3B3BE4596E62}" srcOrd="1" destOrd="0" parTransId="{A46ED1D3-5174-4E36-825F-3EC598A5933B}" sibTransId="{B83D1B2A-6711-4676-9F41-F75F6D65AE57}"/>
    <dgm:cxn modelId="{7A06F241-5AEA-4B4B-B10E-8F86E476D053}" type="presOf" srcId="{5ABEEC88-7385-4A72-964A-7EC7BB324469}" destId="{C3E74B4F-08F3-4153-AA00-A3BE9C512DF4}" srcOrd="0" destOrd="0" presId="urn:microsoft.com/office/officeart/2005/8/layout/vList2"/>
    <dgm:cxn modelId="{BA39F46D-D5B7-4857-B457-DA50E67405B0}" type="presOf" srcId="{F3D533B3-4E9A-4305-8FFC-8ACBD8773278}" destId="{222B2235-34D1-43CF-887A-D25D91F85B07}" srcOrd="0" destOrd="0" presId="urn:microsoft.com/office/officeart/2005/8/layout/vList2"/>
    <dgm:cxn modelId="{D9E56576-527C-459A-9995-D08A474FA197}" type="presOf" srcId="{E24182D8-98EE-413F-9944-CE5401BC02EE}" destId="{7AE95A2D-1668-41CE-915F-57D1DD951DF4}" srcOrd="0" destOrd="0" presId="urn:microsoft.com/office/officeart/2005/8/layout/vList2"/>
    <dgm:cxn modelId="{2657BC84-0445-4C00-A6E5-781865BDAE7E}" type="presOf" srcId="{92ED7C75-9069-4BDE-BCF6-B3C39A374C15}" destId="{5C5C9558-5401-4F7E-AC91-F31E97F0C884}" srcOrd="0" destOrd="0" presId="urn:microsoft.com/office/officeart/2005/8/layout/vList2"/>
    <dgm:cxn modelId="{71156F88-A601-4974-AB44-4843D81BB692}" type="presOf" srcId="{16E2912C-31E3-4506-BDCA-BD8DE5EE1A82}" destId="{7FECFAC5-BCEF-4EFC-973B-1A2DC3B441F0}" srcOrd="0" destOrd="0" presId="urn:microsoft.com/office/officeart/2005/8/layout/vList2"/>
    <dgm:cxn modelId="{B8244A9E-0C2D-4F85-A2CF-633AE3FB8DBB}" srcId="{6D5CFD4E-5145-4258-B760-CCA7086C1FB0}" destId="{12532EBE-68DB-4171-9518-20F8850B1728}" srcOrd="9" destOrd="0" parTransId="{03AF9566-AC2C-4075-9925-A49CCAF98892}" sibTransId="{D7569E04-C556-4D05-A0C7-A400C231333A}"/>
    <dgm:cxn modelId="{C4D0669F-4D61-4150-9957-4C631141CBB3}" type="presOf" srcId="{B90CE424-B6D5-4097-BE5C-706708E426E6}" destId="{06DB9204-B115-4BC7-999D-86F94F3EFE18}" srcOrd="0" destOrd="0" presId="urn:microsoft.com/office/officeart/2005/8/layout/vList2"/>
    <dgm:cxn modelId="{E64C6EA0-BCA7-43A0-B29A-FA0F09007D14}" type="presOf" srcId="{0D4D0EE2-6E81-4E0F-B4C7-6FC1B8844D81}" destId="{FAA3E002-059C-46C2-AFC1-72D4023D0B3E}" srcOrd="0" destOrd="0" presId="urn:microsoft.com/office/officeart/2005/8/layout/vList2"/>
    <dgm:cxn modelId="{1F8FCFA3-E168-4640-8107-DC4838809C5B}" srcId="{6D5CFD4E-5145-4258-B760-CCA7086C1FB0}" destId="{F3D533B3-4E9A-4305-8FFC-8ACBD8773278}" srcOrd="3" destOrd="0" parTransId="{DAAB79DE-DD34-42AC-9102-E578A3ABACB6}" sibTransId="{CD7F75EB-1A0F-4305-AFDA-2F378879F9B4}"/>
    <dgm:cxn modelId="{AEEA58CE-23AD-4C9F-9F58-2848F7BF1620}" srcId="{6D5CFD4E-5145-4258-B760-CCA7086C1FB0}" destId="{92ED7C75-9069-4BDE-BCF6-B3C39A374C15}" srcOrd="7" destOrd="0" parTransId="{691160FA-5BB1-4B44-A0A6-40985A0091C8}" sibTransId="{114B41E5-ACA6-4FFF-9213-2248E5829670}"/>
    <dgm:cxn modelId="{630288DB-A389-41F4-9E58-54DC81DCDA81}" type="presOf" srcId="{3C0DFB27-22D0-45F4-A53D-3B282C020B42}" destId="{8CE0478D-D4A7-4600-B1A4-39EE071A6896}" srcOrd="0" destOrd="0" presId="urn:microsoft.com/office/officeart/2005/8/layout/vList2"/>
    <dgm:cxn modelId="{0714DFE1-22F0-4C35-B684-B18633A480AF}" srcId="{6D5CFD4E-5145-4258-B760-CCA7086C1FB0}" destId="{16E2912C-31E3-4506-BDCA-BD8DE5EE1A82}" srcOrd="8" destOrd="0" parTransId="{678D0825-CADA-4594-BC26-EC0964D04F77}" sibTransId="{F0AA26D3-2BA7-48B4-8EFB-DD3CFC6F6E29}"/>
    <dgm:cxn modelId="{8E2E91EF-332B-4790-8EE6-BBF776C136DA}" srcId="{6D5CFD4E-5145-4258-B760-CCA7086C1FB0}" destId="{B90CE424-B6D5-4097-BE5C-706708E426E6}" srcOrd="2" destOrd="0" parTransId="{8C2C476D-22CC-4A22-A2DD-DA42B99F5C7D}" sibTransId="{B78B877D-A2ED-4CDF-B1D6-C310E554DDB4}"/>
    <dgm:cxn modelId="{6EC438F0-140F-4CEF-8001-6EDF78643709}" type="presOf" srcId="{12532EBE-68DB-4171-9518-20F8850B1728}" destId="{FDCBE6E9-84EC-4F00-815B-75E8E427BEDE}" srcOrd="0" destOrd="0" presId="urn:microsoft.com/office/officeart/2005/8/layout/vList2"/>
    <dgm:cxn modelId="{15DC5CF0-43A1-451D-8CDD-754492CC5AAD}" type="presOf" srcId="{234C974F-2431-4BFA-BAEE-3B3BE4596E62}" destId="{A55CDFE3-BB2F-4AA3-98B4-3EF8F928C861}" srcOrd="0" destOrd="0" presId="urn:microsoft.com/office/officeart/2005/8/layout/vList2"/>
    <dgm:cxn modelId="{FF6D01FF-2D4C-4CBF-B3CF-F1F202425022}" srcId="{6D5CFD4E-5145-4258-B760-CCA7086C1FB0}" destId="{0D4D0EE2-6E81-4E0F-B4C7-6FC1B8844D81}" srcOrd="5" destOrd="0" parTransId="{F9FD6D45-C726-4A07-9E9B-CD705F390E01}" sibTransId="{0C11AC09-2B50-40B8-AA4D-6B58C29DC01B}"/>
    <dgm:cxn modelId="{4955222F-2F6D-47C4-AFA0-639B0FE5300E}" type="presParOf" srcId="{8048A81A-23B0-4F93-8A3B-6B43E4AE12B1}" destId="{8CE0478D-D4A7-4600-B1A4-39EE071A6896}" srcOrd="0" destOrd="0" presId="urn:microsoft.com/office/officeart/2005/8/layout/vList2"/>
    <dgm:cxn modelId="{3228C6F2-3B26-4034-B7F7-1003D3AAAB71}" type="presParOf" srcId="{8048A81A-23B0-4F93-8A3B-6B43E4AE12B1}" destId="{810EBACD-6F2A-4DB7-AE00-0A1969EA0364}" srcOrd="1" destOrd="0" presId="urn:microsoft.com/office/officeart/2005/8/layout/vList2"/>
    <dgm:cxn modelId="{121001A5-DC1A-4059-A672-89A64937E0B7}" type="presParOf" srcId="{8048A81A-23B0-4F93-8A3B-6B43E4AE12B1}" destId="{A55CDFE3-BB2F-4AA3-98B4-3EF8F928C861}" srcOrd="2" destOrd="0" presId="urn:microsoft.com/office/officeart/2005/8/layout/vList2"/>
    <dgm:cxn modelId="{3F425CA7-69BB-4267-B4C7-9677842A5E70}" type="presParOf" srcId="{8048A81A-23B0-4F93-8A3B-6B43E4AE12B1}" destId="{C5743529-8F39-4C0F-8D81-16B2CD1FAB41}" srcOrd="3" destOrd="0" presId="urn:microsoft.com/office/officeart/2005/8/layout/vList2"/>
    <dgm:cxn modelId="{E7D9EFE4-70DF-4F3A-9566-F8009FD7EC6E}" type="presParOf" srcId="{8048A81A-23B0-4F93-8A3B-6B43E4AE12B1}" destId="{06DB9204-B115-4BC7-999D-86F94F3EFE18}" srcOrd="4" destOrd="0" presId="urn:microsoft.com/office/officeart/2005/8/layout/vList2"/>
    <dgm:cxn modelId="{0F46D5DB-D1B1-4C03-A89A-4C8F13C16CC6}" type="presParOf" srcId="{8048A81A-23B0-4F93-8A3B-6B43E4AE12B1}" destId="{627B6A8C-0F3F-4A54-8019-D8AF2FF6970D}" srcOrd="5" destOrd="0" presId="urn:microsoft.com/office/officeart/2005/8/layout/vList2"/>
    <dgm:cxn modelId="{650969C8-0BBD-4383-B444-9B053BDD54A2}" type="presParOf" srcId="{8048A81A-23B0-4F93-8A3B-6B43E4AE12B1}" destId="{222B2235-34D1-43CF-887A-D25D91F85B07}" srcOrd="6" destOrd="0" presId="urn:microsoft.com/office/officeart/2005/8/layout/vList2"/>
    <dgm:cxn modelId="{EF6A223B-6F24-4F98-86A3-05209F3E2B8A}" type="presParOf" srcId="{8048A81A-23B0-4F93-8A3B-6B43E4AE12B1}" destId="{48EB5F91-5A8C-44B3-B83A-F695D333FD02}" srcOrd="7" destOrd="0" presId="urn:microsoft.com/office/officeart/2005/8/layout/vList2"/>
    <dgm:cxn modelId="{D6ED3CEC-4CB6-43A5-840F-5B2B2EEED38C}" type="presParOf" srcId="{8048A81A-23B0-4F93-8A3B-6B43E4AE12B1}" destId="{7AE95A2D-1668-41CE-915F-57D1DD951DF4}" srcOrd="8" destOrd="0" presId="urn:microsoft.com/office/officeart/2005/8/layout/vList2"/>
    <dgm:cxn modelId="{6F782486-565E-4016-9251-627F1ED0BFE0}" type="presParOf" srcId="{8048A81A-23B0-4F93-8A3B-6B43E4AE12B1}" destId="{C95471C6-3981-4373-8003-CE11F74B3A34}" srcOrd="9" destOrd="0" presId="urn:microsoft.com/office/officeart/2005/8/layout/vList2"/>
    <dgm:cxn modelId="{CA06C1F6-39E9-4DC1-BAB8-ED62305624C3}" type="presParOf" srcId="{8048A81A-23B0-4F93-8A3B-6B43E4AE12B1}" destId="{FAA3E002-059C-46C2-AFC1-72D4023D0B3E}" srcOrd="10" destOrd="0" presId="urn:microsoft.com/office/officeart/2005/8/layout/vList2"/>
    <dgm:cxn modelId="{BB882B31-8CF5-4D2F-841E-F0CED642ECB4}" type="presParOf" srcId="{8048A81A-23B0-4F93-8A3B-6B43E4AE12B1}" destId="{A78D5711-2E5F-4D11-A1F3-5A15F3D47475}" srcOrd="11" destOrd="0" presId="urn:microsoft.com/office/officeart/2005/8/layout/vList2"/>
    <dgm:cxn modelId="{6648830E-259D-4F7F-B540-5C17B424E67C}" type="presParOf" srcId="{8048A81A-23B0-4F93-8A3B-6B43E4AE12B1}" destId="{C3E74B4F-08F3-4153-AA00-A3BE9C512DF4}" srcOrd="12" destOrd="0" presId="urn:microsoft.com/office/officeart/2005/8/layout/vList2"/>
    <dgm:cxn modelId="{B530C961-68C4-416A-951C-3556A822573B}" type="presParOf" srcId="{8048A81A-23B0-4F93-8A3B-6B43E4AE12B1}" destId="{599A8D76-7CE7-4053-B327-970DE7619ED8}" srcOrd="13" destOrd="0" presId="urn:microsoft.com/office/officeart/2005/8/layout/vList2"/>
    <dgm:cxn modelId="{B3AD9F94-C718-45CF-A49C-4F6E820799FA}" type="presParOf" srcId="{8048A81A-23B0-4F93-8A3B-6B43E4AE12B1}" destId="{5C5C9558-5401-4F7E-AC91-F31E97F0C884}" srcOrd="14" destOrd="0" presId="urn:microsoft.com/office/officeart/2005/8/layout/vList2"/>
    <dgm:cxn modelId="{C7A5D742-5CEC-4F9F-9165-BB8C3EE78BF0}" type="presParOf" srcId="{8048A81A-23B0-4F93-8A3B-6B43E4AE12B1}" destId="{104B5EC1-0E7D-4D2C-8006-B3F04A90BB1C}" srcOrd="15" destOrd="0" presId="urn:microsoft.com/office/officeart/2005/8/layout/vList2"/>
    <dgm:cxn modelId="{ADD5832A-99E3-48A5-95E5-B03DF33C01A7}" type="presParOf" srcId="{8048A81A-23B0-4F93-8A3B-6B43E4AE12B1}" destId="{7FECFAC5-BCEF-4EFC-973B-1A2DC3B441F0}" srcOrd="16" destOrd="0" presId="urn:microsoft.com/office/officeart/2005/8/layout/vList2"/>
    <dgm:cxn modelId="{6FAE14EE-D4E9-44C3-9734-1163CF4B0CB6}" type="presParOf" srcId="{8048A81A-23B0-4F93-8A3B-6B43E4AE12B1}" destId="{6178C132-0E8E-40AF-B307-D177C8ACB5A3}" srcOrd="17" destOrd="0" presId="urn:microsoft.com/office/officeart/2005/8/layout/vList2"/>
    <dgm:cxn modelId="{B3982BCF-7900-4348-9E66-5879533D5D3D}" type="presParOf" srcId="{8048A81A-23B0-4F93-8A3B-6B43E4AE12B1}" destId="{FDCBE6E9-84EC-4F00-815B-75E8E427BEDE}" srcOrd="18" destOrd="0" presId="urn:microsoft.com/office/officeart/2005/8/layout/vList2"/>
    <dgm:cxn modelId="{AACFA9B9-3AD6-47AA-884E-00EE03058F7C}" type="presParOf" srcId="{8048A81A-23B0-4F93-8A3B-6B43E4AE12B1}" destId="{4325F5B0-3F0A-42E8-B41D-3DD779AA4A62}" srcOrd="19" destOrd="0" presId="urn:microsoft.com/office/officeart/2005/8/layout/vList2"/>
    <dgm:cxn modelId="{D925782D-C16D-4DE5-9282-A9971B4964F2}" type="presParOf" srcId="{8048A81A-23B0-4F93-8A3B-6B43E4AE12B1}" destId="{E8104D60-46AD-442B-B327-EA83FFD4F527}"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7DBF0C-1FC7-424A-96FB-74683945B71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3FF9C459-177A-4AC7-8339-F74076AB3686}">
      <dgm:prSet custT="1"/>
      <dgm:spPr/>
      <dgm:t>
        <a:bodyPr/>
        <a:lstStyle/>
        <a:p>
          <a:r>
            <a:rPr lang="en-US" sz="1600" dirty="0"/>
            <a:t>ECMCC’s Compliance Program is designed to promote compliance with federal and state laws and the rules governing participation in government healthcare programs, such as Medicare and Medicaid </a:t>
          </a:r>
        </a:p>
      </dgm:t>
    </dgm:pt>
    <dgm:pt modelId="{4D7C97DB-FBCF-40FC-B416-7CB07024AD5D}" type="parTrans" cxnId="{8C9610AD-B1AF-4C05-A851-5073A8E750EB}">
      <dgm:prSet/>
      <dgm:spPr/>
      <dgm:t>
        <a:bodyPr/>
        <a:lstStyle/>
        <a:p>
          <a:endParaRPr lang="en-US"/>
        </a:p>
      </dgm:t>
    </dgm:pt>
    <dgm:pt modelId="{8073077D-64CD-414F-BECE-DA4C330939D9}" type="sibTrans" cxnId="{8C9610AD-B1AF-4C05-A851-5073A8E750EB}">
      <dgm:prSet/>
      <dgm:spPr/>
      <dgm:t>
        <a:bodyPr/>
        <a:lstStyle/>
        <a:p>
          <a:endParaRPr lang="en-US"/>
        </a:p>
      </dgm:t>
    </dgm:pt>
    <dgm:pt modelId="{827959CF-E91C-44D6-93E2-5492EC4269A0}">
      <dgm:prSet custT="1"/>
      <dgm:spPr/>
      <dgm:t>
        <a:bodyPr/>
        <a:lstStyle/>
        <a:p>
          <a:pPr>
            <a:buNone/>
          </a:pPr>
          <a:r>
            <a:rPr lang="en-US" sz="1600" dirty="0"/>
            <a:t>ECMCC’s Compliance Program incorporates, among other things, elements considered to be essential to an effective compliance program: </a:t>
          </a:r>
        </a:p>
      </dgm:t>
    </dgm:pt>
    <dgm:pt modelId="{1E3B6BC6-9BDF-4C7A-A825-A4D077E089DF}" type="parTrans" cxnId="{249C51A2-D2E3-4820-A140-BF60D61687C4}">
      <dgm:prSet/>
      <dgm:spPr/>
      <dgm:t>
        <a:bodyPr/>
        <a:lstStyle/>
        <a:p>
          <a:endParaRPr lang="en-US"/>
        </a:p>
      </dgm:t>
    </dgm:pt>
    <dgm:pt modelId="{99BCED1C-C53F-47E6-8461-6D6942551BA2}" type="sibTrans" cxnId="{249C51A2-D2E3-4820-A140-BF60D61687C4}">
      <dgm:prSet/>
      <dgm:spPr/>
      <dgm:t>
        <a:bodyPr/>
        <a:lstStyle/>
        <a:p>
          <a:endParaRPr lang="en-US"/>
        </a:p>
      </dgm:t>
    </dgm:pt>
    <dgm:pt modelId="{0BE4483A-32A9-4873-9C26-D8088AF967C4}">
      <dgm:prSet custT="1"/>
      <dgm:spPr/>
      <dgm:t>
        <a:bodyPr/>
        <a:lstStyle/>
        <a:p>
          <a:pPr>
            <a:buFont typeface="+mj-lt"/>
            <a:buAutoNum type="arabicPeriod"/>
          </a:pPr>
          <a:r>
            <a:rPr lang="en-US" sz="1050" dirty="0"/>
            <a:t>A designated Compliance Officer and Compliance Committee </a:t>
          </a:r>
        </a:p>
      </dgm:t>
    </dgm:pt>
    <dgm:pt modelId="{48B03C72-2E9D-4E2C-BE06-5B6A888F3C9A}" type="parTrans" cxnId="{7DF69B12-0CA0-4D30-845A-DFF091500505}">
      <dgm:prSet/>
      <dgm:spPr/>
      <dgm:t>
        <a:bodyPr/>
        <a:lstStyle/>
        <a:p>
          <a:endParaRPr lang="en-US"/>
        </a:p>
      </dgm:t>
    </dgm:pt>
    <dgm:pt modelId="{5CA128E0-576C-4441-BCB9-32232C0E9D56}" type="sibTrans" cxnId="{7DF69B12-0CA0-4D30-845A-DFF091500505}">
      <dgm:prSet/>
      <dgm:spPr/>
      <dgm:t>
        <a:bodyPr/>
        <a:lstStyle/>
        <a:p>
          <a:endParaRPr lang="en-US"/>
        </a:p>
      </dgm:t>
    </dgm:pt>
    <dgm:pt modelId="{6662B274-F45D-41E7-8222-EAF080B3E305}">
      <dgm:prSet custT="1"/>
      <dgm:spPr/>
      <dgm:t>
        <a:bodyPr/>
        <a:lstStyle/>
        <a:p>
          <a:pPr>
            <a:buFont typeface="+mj-lt"/>
            <a:buAutoNum type="arabicPeriod"/>
          </a:pPr>
          <a:r>
            <a:rPr lang="en-US" sz="1050" dirty="0"/>
            <a:t>Written policies, procedures and standards of conduct </a:t>
          </a:r>
        </a:p>
      </dgm:t>
    </dgm:pt>
    <dgm:pt modelId="{F6BAE3BB-7BA2-469E-BAD9-59BFE825CED6}" type="parTrans" cxnId="{7319A95C-8423-4CBF-869E-172C7CFD8732}">
      <dgm:prSet/>
      <dgm:spPr/>
      <dgm:t>
        <a:bodyPr/>
        <a:lstStyle/>
        <a:p>
          <a:endParaRPr lang="en-US"/>
        </a:p>
      </dgm:t>
    </dgm:pt>
    <dgm:pt modelId="{3F34FB32-14FA-4561-9134-F419E4B35F65}" type="sibTrans" cxnId="{7319A95C-8423-4CBF-869E-172C7CFD8732}">
      <dgm:prSet/>
      <dgm:spPr/>
      <dgm:t>
        <a:bodyPr/>
        <a:lstStyle/>
        <a:p>
          <a:endParaRPr lang="en-US"/>
        </a:p>
      </dgm:t>
    </dgm:pt>
    <dgm:pt modelId="{7E16C6B4-5E61-4C7D-B0A1-8EDF66F7A08B}">
      <dgm:prSet custT="1"/>
      <dgm:spPr/>
      <dgm:t>
        <a:bodyPr/>
        <a:lstStyle/>
        <a:p>
          <a:pPr>
            <a:buFont typeface="+mj-lt"/>
            <a:buAutoNum type="arabicPeriod"/>
          </a:pPr>
          <a:r>
            <a:rPr lang="en-US" sz="1050" dirty="0"/>
            <a:t>Compliance training and education</a:t>
          </a:r>
        </a:p>
      </dgm:t>
    </dgm:pt>
    <dgm:pt modelId="{FE8A7BCC-3A50-44CC-94CF-DB5A614C5379}" type="parTrans" cxnId="{BC943B07-A450-4792-A8B6-73C6B373399B}">
      <dgm:prSet/>
      <dgm:spPr/>
      <dgm:t>
        <a:bodyPr/>
        <a:lstStyle/>
        <a:p>
          <a:endParaRPr lang="en-US"/>
        </a:p>
      </dgm:t>
    </dgm:pt>
    <dgm:pt modelId="{146F298F-BCC7-47DC-A863-ADD6EBEFABEF}" type="sibTrans" cxnId="{BC943B07-A450-4792-A8B6-73C6B373399B}">
      <dgm:prSet/>
      <dgm:spPr/>
      <dgm:t>
        <a:bodyPr/>
        <a:lstStyle/>
        <a:p>
          <a:endParaRPr lang="en-US"/>
        </a:p>
      </dgm:t>
    </dgm:pt>
    <dgm:pt modelId="{E02BD6D6-FEB8-49D4-8E1C-94A1DA53D9BD}">
      <dgm:prSet custT="1"/>
      <dgm:spPr/>
      <dgm:t>
        <a:bodyPr/>
        <a:lstStyle/>
        <a:p>
          <a:pPr>
            <a:buFont typeface="+mj-lt"/>
            <a:buAutoNum type="arabicPeriod"/>
          </a:pPr>
          <a:r>
            <a:rPr lang="en-US" sz="1050" dirty="0"/>
            <a:t>Lines of communication between personnel and the Compliance Officer </a:t>
          </a:r>
        </a:p>
      </dgm:t>
    </dgm:pt>
    <dgm:pt modelId="{D4FFC5DD-BE18-442F-86A6-3EBB2D413126}" type="parTrans" cxnId="{B74E9D63-8114-40E7-BA97-142D3D78967B}">
      <dgm:prSet/>
      <dgm:spPr/>
      <dgm:t>
        <a:bodyPr/>
        <a:lstStyle/>
        <a:p>
          <a:endParaRPr lang="en-US"/>
        </a:p>
      </dgm:t>
    </dgm:pt>
    <dgm:pt modelId="{6E07E320-5F7A-42C1-9A51-C7E4836B379D}" type="sibTrans" cxnId="{B74E9D63-8114-40E7-BA97-142D3D78967B}">
      <dgm:prSet/>
      <dgm:spPr/>
      <dgm:t>
        <a:bodyPr/>
        <a:lstStyle/>
        <a:p>
          <a:endParaRPr lang="en-US"/>
        </a:p>
      </dgm:t>
    </dgm:pt>
    <dgm:pt modelId="{5F5469B3-B921-489B-885B-ED518795C823}">
      <dgm:prSet custT="1"/>
      <dgm:spPr/>
      <dgm:t>
        <a:bodyPr/>
        <a:lstStyle/>
        <a:p>
          <a:pPr>
            <a:buFont typeface="+mj-lt"/>
            <a:buAutoNum type="arabicPeriod"/>
          </a:pPr>
          <a:r>
            <a:rPr lang="en-US" sz="1050" dirty="0"/>
            <a:t>Policy of Non-Retaliation and Non-Intimidation </a:t>
          </a:r>
        </a:p>
      </dgm:t>
    </dgm:pt>
    <dgm:pt modelId="{99BCBA30-197D-4A77-AD59-DE483E47941A}" type="parTrans" cxnId="{D72891A1-18F0-46AB-ABA8-EEEC423B25D6}">
      <dgm:prSet/>
      <dgm:spPr/>
      <dgm:t>
        <a:bodyPr/>
        <a:lstStyle/>
        <a:p>
          <a:endParaRPr lang="en-US"/>
        </a:p>
      </dgm:t>
    </dgm:pt>
    <dgm:pt modelId="{467BE53A-FCE3-44EE-8FA7-1342A07F7B6B}" type="sibTrans" cxnId="{D72891A1-18F0-46AB-ABA8-EEEC423B25D6}">
      <dgm:prSet/>
      <dgm:spPr/>
      <dgm:t>
        <a:bodyPr/>
        <a:lstStyle/>
        <a:p>
          <a:endParaRPr lang="en-US"/>
        </a:p>
      </dgm:t>
    </dgm:pt>
    <dgm:pt modelId="{0535AD87-DDAC-4967-9005-FC17403629A7}">
      <dgm:prSet custT="1"/>
      <dgm:spPr/>
      <dgm:t>
        <a:bodyPr/>
        <a:lstStyle/>
        <a:p>
          <a:pPr>
            <a:buFont typeface="+mj-lt"/>
            <a:buAutoNum type="arabicPeriod"/>
          </a:pPr>
          <a:r>
            <a:rPr lang="en-US" sz="1050" dirty="0"/>
            <a:t>Internal monitoring and auditing</a:t>
          </a:r>
        </a:p>
      </dgm:t>
    </dgm:pt>
    <dgm:pt modelId="{1FC432DD-0F15-4EC0-BCEC-9F4C2AA8751F}" type="parTrans" cxnId="{548FB9C0-88F4-4406-811A-C958F5F41CC2}">
      <dgm:prSet/>
      <dgm:spPr/>
      <dgm:t>
        <a:bodyPr/>
        <a:lstStyle/>
        <a:p>
          <a:endParaRPr lang="en-US"/>
        </a:p>
      </dgm:t>
    </dgm:pt>
    <dgm:pt modelId="{373AB439-6FC3-4127-B174-84C81B51B375}" type="sibTrans" cxnId="{548FB9C0-88F4-4406-811A-C958F5F41CC2}">
      <dgm:prSet/>
      <dgm:spPr/>
      <dgm:t>
        <a:bodyPr/>
        <a:lstStyle/>
        <a:p>
          <a:endParaRPr lang="en-US"/>
        </a:p>
      </dgm:t>
    </dgm:pt>
    <dgm:pt modelId="{FF6374BB-0A6F-483F-8E09-E9B286CFC115}">
      <dgm:prSet custT="1"/>
      <dgm:spPr/>
      <dgm:t>
        <a:bodyPr/>
        <a:lstStyle/>
        <a:p>
          <a:pPr>
            <a:buFont typeface="+mj-lt"/>
            <a:buAutoNum type="arabicPeriod"/>
          </a:pPr>
          <a:r>
            <a:rPr lang="en-US" sz="1050" dirty="0"/>
            <a:t>Disciplinary guidelines for enforcement of standards </a:t>
          </a:r>
        </a:p>
      </dgm:t>
    </dgm:pt>
    <dgm:pt modelId="{1780A3D2-F7B7-41EB-8AF7-07CC1015B28F}" type="parTrans" cxnId="{2CFF8D79-EB79-490F-89BF-2075F30A5198}">
      <dgm:prSet/>
      <dgm:spPr/>
      <dgm:t>
        <a:bodyPr/>
        <a:lstStyle/>
        <a:p>
          <a:endParaRPr lang="en-US"/>
        </a:p>
      </dgm:t>
    </dgm:pt>
    <dgm:pt modelId="{E25272ED-706D-4AD6-836E-AE48B0E9FEB8}" type="sibTrans" cxnId="{2CFF8D79-EB79-490F-89BF-2075F30A5198}">
      <dgm:prSet/>
      <dgm:spPr/>
      <dgm:t>
        <a:bodyPr/>
        <a:lstStyle/>
        <a:p>
          <a:endParaRPr lang="en-US"/>
        </a:p>
      </dgm:t>
    </dgm:pt>
    <dgm:pt modelId="{DE539EEF-3F36-4884-A21B-DAF81AAA65C1}">
      <dgm:prSet custT="1"/>
      <dgm:spPr/>
      <dgm:t>
        <a:bodyPr/>
        <a:lstStyle/>
        <a:p>
          <a:pPr>
            <a:buFont typeface="+mj-lt"/>
            <a:buAutoNum type="arabicPeriod"/>
          </a:pPr>
          <a:r>
            <a:rPr lang="en-US" sz="1050" dirty="0"/>
            <a:t>Protocols for prompt response to detected offenses and the undertaking of corrective action </a:t>
          </a:r>
        </a:p>
      </dgm:t>
    </dgm:pt>
    <dgm:pt modelId="{9874C79F-AC9C-4644-A222-F7175B9BB2DA}" type="parTrans" cxnId="{09E645A6-6E99-4E00-86C4-043FCE5863B8}">
      <dgm:prSet/>
      <dgm:spPr/>
      <dgm:t>
        <a:bodyPr/>
        <a:lstStyle/>
        <a:p>
          <a:endParaRPr lang="en-US"/>
        </a:p>
      </dgm:t>
    </dgm:pt>
    <dgm:pt modelId="{FF5E64CC-C856-4E37-9167-C77E349010F5}" type="sibTrans" cxnId="{09E645A6-6E99-4E00-86C4-043FCE5863B8}">
      <dgm:prSet/>
      <dgm:spPr/>
      <dgm:t>
        <a:bodyPr/>
        <a:lstStyle/>
        <a:p>
          <a:endParaRPr lang="en-US"/>
        </a:p>
      </dgm:t>
    </dgm:pt>
    <dgm:pt modelId="{0D503622-837C-4113-8CB5-0E6AF20839F3}" type="pres">
      <dgm:prSet presAssocID="{D77DBF0C-1FC7-424A-96FB-74683945B719}" presName="compositeShape" presStyleCnt="0">
        <dgm:presLayoutVars>
          <dgm:dir/>
          <dgm:resizeHandles/>
        </dgm:presLayoutVars>
      </dgm:prSet>
      <dgm:spPr/>
    </dgm:pt>
    <dgm:pt modelId="{D387EE80-F590-4568-9603-0953184B98FA}" type="pres">
      <dgm:prSet presAssocID="{D77DBF0C-1FC7-424A-96FB-74683945B719}" presName="pyramid" presStyleLbl="node1" presStyleIdx="0" presStyleCnt="1"/>
      <dgm:spPr/>
    </dgm:pt>
    <dgm:pt modelId="{6A53939A-1B83-4CAE-BBAD-CBCB6BB16D6B}" type="pres">
      <dgm:prSet presAssocID="{D77DBF0C-1FC7-424A-96FB-74683945B719}" presName="theList" presStyleCnt="0"/>
      <dgm:spPr/>
    </dgm:pt>
    <dgm:pt modelId="{8A2E3E38-3E0E-42F3-8328-D5AB6C3CA887}" type="pres">
      <dgm:prSet presAssocID="{3FF9C459-177A-4AC7-8339-F74076AB3686}" presName="aNode" presStyleLbl="fgAcc1" presStyleIdx="0" presStyleCnt="2" custScaleX="156791" custScaleY="91017">
        <dgm:presLayoutVars>
          <dgm:bulletEnabled val="1"/>
        </dgm:presLayoutVars>
      </dgm:prSet>
      <dgm:spPr/>
    </dgm:pt>
    <dgm:pt modelId="{7CA099E3-FDEF-44A8-9439-FCFB0D1959A5}" type="pres">
      <dgm:prSet presAssocID="{3FF9C459-177A-4AC7-8339-F74076AB3686}" presName="aSpace" presStyleCnt="0"/>
      <dgm:spPr/>
    </dgm:pt>
    <dgm:pt modelId="{94225545-63F0-4B5A-AADC-FBFB34FE2F6A}" type="pres">
      <dgm:prSet presAssocID="{827959CF-E91C-44D6-93E2-5492EC4269A0}" presName="aNode" presStyleLbl="fgAcc1" presStyleIdx="1" presStyleCnt="2" custScaleX="160095" custScaleY="194122">
        <dgm:presLayoutVars>
          <dgm:bulletEnabled val="1"/>
        </dgm:presLayoutVars>
      </dgm:prSet>
      <dgm:spPr/>
    </dgm:pt>
    <dgm:pt modelId="{BF306877-A0F6-4238-8CD2-5494F5EAA6A2}" type="pres">
      <dgm:prSet presAssocID="{827959CF-E91C-44D6-93E2-5492EC4269A0}" presName="aSpace" presStyleCnt="0"/>
      <dgm:spPr/>
    </dgm:pt>
  </dgm:ptLst>
  <dgm:cxnLst>
    <dgm:cxn modelId="{BC943B07-A450-4792-A8B6-73C6B373399B}" srcId="{827959CF-E91C-44D6-93E2-5492EC4269A0}" destId="{7E16C6B4-5E61-4C7D-B0A1-8EDF66F7A08B}" srcOrd="2" destOrd="0" parTransId="{FE8A7BCC-3A50-44CC-94CF-DB5A614C5379}" sibTransId="{146F298F-BCC7-47DC-A863-ADD6EBEFABEF}"/>
    <dgm:cxn modelId="{7DF69B12-0CA0-4D30-845A-DFF091500505}" srcId="{827959CF-E91C-44D6-93E2-5492EC4269A0}" destId="{0BE4483A-32A9-4873-9C26-D8088AF967C4}" srcOrd="0" destOrd="0" parTransId="{48B03C72-2E9D-4E2C-BE06-5B6A888F3C9A}" sibTransId="{5CA128E0-576C-4441-BCB9-32232C0E9D56}"/>
    <dgm:cxn modelId="{CB8DC928-55C2-4CDD-ADE2-80403CA458C6}" type="presOf" srcId="{6662B274-F45D-41E7-8222-EAF080B3E305}" destId="{94225545-63F0-4B5A-AADC-FBFB34FE2F6A}" srcOrd="0" destOrd="2" presId="urn:microsoft.com/office/officeart/2005/8/layout/pyramid2"/>
    <dgm:cxn modelId="{3D19023F-645D-474C-A471-559A51B7F7D9}" type="presOf" srcId="{FF6374BB-0A6F-483F-8E09-E9B286CFC115}" destId="{94225545-63F0-4B5A-AADC-FBFB34FE2F6A}" srcOrd="0" destOrd="7" presId="urn:microsoft.com/office/officeart/2005/8/layout/pyramid2"/>
    <dgm:cxn modelId="{F59E315C-1748-4C39-93BE-42BE0D6A0732}" type="presOf" srcId="{0BE4483A-32A9-4873-9C26-D8088AF967C4}" destId="{94225545-63F0-4B5A-AADC-FBFB34FE2F6A}" srcOrd="0" destOrd="1" presId="urn:microsoft.com/office/officeart/2005/8/layout/pyramid2"/>
    <dgm:cxn modelId="{7319A95C-8423-4CBF-869E-172C7CFD8732}" srcId="{827959CF-E91C-44D6-93E2-5492EC4269A0}" destId="{6662B274-F45D-41E7-8222-EAF080B3E305}" srcOrd="1" destOrd="0" parTransId="{F6BAE3BB-7BA2-469E-BAD9-59BFE825CED6}" sibTransId="{3F34FB32-14FA-4561-9134-F419E4B35F65}"/>
    <dgm:cxn modelId="{B74E9D63-8114-40E7-BA97-142D3D78967B}" srcId="{827959CF-E91C-44D6-93E2-5492EC4269A0}" destId="{E02BD6D6-FEB8-49D4-8E1C-94A1DA53D9BD}" srcOrd="3" destOrd="0" parTransId="{D4FFC5DD-BE18-442F-86A6-3EBB2D413126}" sibTransId="{6E07E320-5F7A-42C1-9A51-C7E4836B379D}"/>
    <dgm:cxn modelId="{2CFF8D79-EB79-490F-89BF-2075F30A5198}" srcId="{827959CF-E91C-44D6-93E2-5492EC4269A0}" destId="{FF6374BB-0A6F-483F-8E09-E9B286CFC115}" srcOrd="6" destOrd="0" parTransId="{1780A3D2-F7B7-41EB-8AF7-07CC1015B28F}" sibTransId="{E25272ED-706D-4AD6-836E-AE48B0E9FEB8}"/>
    <dgm:cxn modelId="{0152A279-0285-4E7E-A7FB-B4743899C979}" type="presOf" srcId="{7E16C6B4-5E61-4C7D-B0A1-8EDF66F7A08B}" destId="{94225545-63F0-4B5A-AADC-FBFB34FE2F6A}" srcOrd="0" destOrd="3" presId="urn:microsoft.com/office/officeart/2005/8/layout/pyramid2"/>
    <dgm:cxn modelId="{BBCC537A-DB6D-4C5E-9800-FE8E3E2BEE34}" type="presOf" srcId="{827959CF-E91C-44D6-93E2-5492EC4269A0}" destId="{94225545-63F0-4B5A-AADC-FBFB34FE2F6A}" srcOrd="0" destOrd="0" presId="urn:microsoft.com/office/officeart/2005/8/layout/pyramid2"/>
    <dgm:cxn modelId="{E69FA09D-979F-403E-BE82-5CF1AA69341A}" type="presOf" srcId="{0535AD87-DDAC-4967-9005-FC17403629A7}" destId="{94225545-63F0-4B5A-AADC-FBFB34FE2F6A}" srcOrd="0" destOrd="6" presId="urn:microsoft.com/office/officeart/2005/8/layout/pyramid2"/>
    <dgm:cxn modelId="{D72891A1-18F0-46AB-ABA8-EEEC423B25D6}" srcId="{827959CF-E91C-44D6-93E2-5492EC4269A0}" destId="{5F5469B3-B921-489B-885B-ED518795C823}" srcOrd="4" destOrd="0" parTransId="{99BCBA30-197D-4A77-AD59-DE483E47941A}" sibTransId="{467BE53A-FCE3-44EE-8FA7-1342A07F7B6B}"/>
    <dgm:cxn modelId="{249C51A2-D2E3-4820-A140-BF60D61687C4}" srcId="{D77DBF0C-1FC7-424A-96FB-74683945B719}" destId="{827959CF-E91C-44D6-93E2-5492EC4269A0}" srcOrd="1" destOrd="0" parTransId="{1E3B6BC6-9BDF-4C7A-A825-A4D077E089DF}" sibTransId="{99BCED1C-C53F-47E6-8461-6D6942551BA2}"/>
    <dgm:cxn modelId="{09E645A6-6E99-4E00-86C4-043FCE5863B8}" srcId="{827959CF-E91C-44D6-93E2-5492EC4269A0}" destId="{DE539EEF-3F36-4884-A21B-DAF81AAA65C1}" srcOrd="7" destOrd="0" parTransId="{9874C79F-AC9C-4644-A222-F7175B9BB2DA}" sibTransId="{FF5E64CC-C856-4E37-9167-C77E349010F5}"/>
    <dgm:cxn modelId="{8C9610AD-B1AF-4C05-A851-5073A8E750EB}" srcId="{D77DBF0C-1FC7-424A-96FB-74683945B719}" destId="{3FF9C459-177A-4AC7-8339-F74076AB3686}" srcOrd="0" destOrd="0" parTransId="{4D7C97DB-FBCF-40FC-B416-7CB07024AD5D}" sibTransId="{8073077D-64CD-414F-BECE-DA4C330939D9}"/>
    <dgm:cxn modelId="{55C0BABB-FFD9-4B5F-BAE2-39902D365640}" type="presOf" srcId="{3FF9C459-177A-4AC7-8339-F74076AB3686}" destId="{8A2E3E38-3E0E-42F3-8328-D5AB6C3CA887}" srcOrd="0" destOrd="0" presId="urn:microsoft.com/office/officeart/2005/8/layout/pyramid2"/>
    <dgm:cxn modelId="{548FB9C0-88F4-4406-811A-C958F5F41CC2}" srcId="{827959CF-E91C-44D6-93E2-5492EC4269A0}" destId="{0535AD87-DDAC-4967-9005-FC17403629A7}" srcOrd="5" destOrd="0" parTransId="{1FC432DD-0F15-4EC0-BCEC-9F4C2AA8751F}" sibTransId="{373AB439-6FC3-4127-B174-84C81B51B375}"/>
    <dgm:cxn modelId="{328849CB-FA44-42AD-BF81-2C3DD292F427}" type="presOf" srcId="{D77DBF0C-1FC7-424A-96FB-74683945B719}" destId="{0D503622-837C-4113-8CB5-0E6AF20839F3}" srcOrd="0" destOrd="0" presId="urn:microsoft.com/office/officeart/2005/8/layout/pyramid2"/>
    <dgm:cxn modelId="{B60726D3-9265-4552-8A83-0FCCC26789FC}" type="presOf" srcId="{5F5469B3-B921-489B-885B-ED518795C823}" destId="{94225545-63F0-4B5A-AADC-FBFB34FE2F6A}" srcOrd="0" destOrd="5" presId="urn:microsoft.com/office/officeart/2005/8/layout/pyramid2"/>
    <dgm:cxn modelId="{B530F5D8-BB79-4CE7-B0CA-526E9906F041}" type="presOf" srcId="{DE539EEF-3F36-4884-A21B-DAF81AAA65C1}" destId="{94225545-63F0-4B5A-AADC-FBFB34FE2F6A}" srcOrd="0" destOrd="8" presId="urn:microsoft.com/office/officeart/2005/8/layout/pyramid2"/>
    <dgm:cxn modelId="{9CC8DFFB-9ED0-49A5-B3F0-704ED3DB8850}" type="presOf" srcId="{E02BD6D6-FEB8-49D4-8E1C-94A1DA53D9BD}" destId="{94225545-63F0-4B5A-AADC-FBFB34FE2F6A}" srcOrd="0" destOrd="4" presId="urn:microsoft.com/office/officeart/2005/8/layout/pyramid2"/>
    <dgm:cxn modelId="{EA7A7A02-D001-4893-8A92-310DE0BDEDD7}" type="presParOf" srcId="{0D503622-837C-4113-8CB5-0E6AF20839F3}" destId="{D387EE80-F590-4568-9603-0953184B98FA}" srcOrd="0" destOrd="0" presId="urn:microsoft.com/office/officeart/2005/8/layout/pyramid2"/>
    <dgm:cxn modelId="{6A34AA28-E669-486E-B482-DBD413D1019A}" type="presParOf" srcId="{0D503622-837C-4113-8CB5-0E6AF20839F3}" destId="{6A53939A-1B83-4CAE-BBAD-CBCB6BB16D6B}" srcOrd="1" destOrd="0" presId="urn:microsoft.com/office/officeart/2005/8/layout/pyramid2"/>
    <dgm:cxn modelId="{4D9C8D4E-81F8-4D27-BEE5-439892D7984A}" type="presParOf" srcId="{6A53939A-1B83-4CAE-BBAD-CBCB6BB16D6B}" destId="{8A2E3E38-3E0E-42F3-8328-D5AB6C3CA887}" srcOrd="0" destOrd="0" presId="urn:microsoft.com/office/officeart/2005/8/layout/pyramid2"/>
    <dgm:cxn modelId="{21AA04D0-C3D7-4C2F-857A-51260F68CB51}" type="presParOf" srcId="{6A53939A-1B83-4CAE-BBAD-CBCB6BB16D6B}" destId="{7CA099E3-FDEF-44A8-9439-FCFB0D1959A5}" srcOrd="1" destOrd="0" presId="urn:microsoft.com/office/officeart/2005/8/layout/pyramid2"/>
    <dgm:cxn modelId="{45200047-1297-4F1B-B827-CC107D05345C}" type="presParOf" srcId="{6A53939A-1B83-4CAE-BBAD-CBCB6BB16D6B}" destId="{94225545-63F0-4B5A-AADC-FBFB34FE2F6A}" srcOrd="2" destOrd="0" presId="urn:microsoft.com/office/officeart/2005/8/layout/pyramid2"/>
    <dgm:cxn modelId="{EF7936EF-DCBE-490B-BD73-417E13562889}" type="presParOf" srcId="{6A53939A-1B83-4CAE-BBAD-CBCB6BB16D6B}" destId="{BF306877-A0F6-4238-8CD2-5494F5EAA6A2}"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4C972F-0F51-45CB-A2F6-46C14C0B0E0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34531BA-E196-461F-A787-10F2A3779952}">
      <dgm:prSet/>
      <dgm:spPr/>
      <dgm:t>
        <a:bodyPr/>
        <a:lstStyle/>
        <a:p>
          <a:r>
            <a:rPr lang="en-US" dirty="0"/>
            <a:t>ECMCC has designated an individual to serve as its </a:t>
          </a:r>
          <a:r>
            <a:rPr lang="en-US" b="1" u="sng" dirty="0"/>
            <a:t>Chief Compliance Officer, Lindy Nesbitt</a:t>
          </a:r>
          <a:r>
            <a:rPr lang="en-US" dirty="0"/>
            <a:t>.  The Chief Compliance Officer is the focal point for ECMCC’s compliance program and is responsible for the day-to-day operation of the compliance program.</a:t>
          </a:r>
        </a:p>
      </dgm:t>
    </dgm:pt>
    <dgm:pt modelId="{45CE590D-69E0-46A7-A73A-8FEF6891A76D}" type="parTrans" cxnId="{4F7699BF-1D4A-4398-89DA-A3B25BAF5E4B}">
      <dgm:prSet/>
      <dgm:spPr/>
      <dgm:t>
        <a:bodyPr/>
        <a:lstStyle/>
        <a:p>
          <a:endParaRPr lang="en-US"/>
        </a:p>
      </dgm:t>
    </dgm:pt>
    <dgm:pt modelId="{C652681C-22E3-4906-9A5E-7BE3EE8A7F32}" type="sibTrans" cxnId="{4F7699BF-1D4A-4398-89DA-A3B25BAF5E4B}">
      <dgm:prSet/>
      <dgm:spPr/>
      <dgm:t>
        <a:bodyPr/>
        <a:lstStyle/>
        <a:p>
          <a:endParaRPr lang="en-US"/>
        </a:p>
      </dgm:t>
    </dgm:pt>
    <dgm:pt modelId="{EAACB723-D9B0-4FB3-9BBB-F21F7CB72DE6}">
      <dgm:prSet/>
      <dgm:spPr/>
      <dgm:t>
        <a:bodyPr/>
        <a:lstStyle/>
        <a:p>
          <a:r>
            <a:rPr lang="en-US"/>
            <a:t>The Chief Compliance Officer leads the ECMCC Compliance Program.  The Chief Compliance Officer reports to the Audit and Compliance Committee of the ECMCC Board, and the Chief General Counsel on at least a quarterly basis.</a:t>
          </a:r>
        </a:p>
      </dgm:t>
    </dgm:pt>
    <dgm:pt modelId="{B602639C-43EA-4724-9F31-9C16EA8569CC}" type="parTrans" cxnId="{2562AF6D-D2F6-4EE5-A3B5-F9DB8E53413D}">
      <dgm:prSet/>
      <dgm:spPr/>
      <dgm:t>
        <a:bodyPr/>
        <a:lstStyle/>
        <a:p>
          <a:endParaRPr lang="en-US"/>
        </a:p>
      </dgm:t>
    </dgm:pt>
    <dgm:pt modelId="{2186927D-2076-456C-84A6-4F7342D75CCC}" type="sibTrans" cxnId="{2562AF6D-D2F6-4EE5-A3B5-F9DB8E53413D}">
      <dgm:prSet/>
      <dgm:spPr/>
      <dgm:t>
        <a:bodyPr/>
        <a:lstStyle/>
        <a:p>
          <a:endParaRPr lang="en-US"/>
        </a:p>
      </dgm:t>
    </dgm:pt>
    <dgm:pt modelId="{2D2937F0-58E2-42A6-B552-897966FCED98}" type="pres">
      <dgm:prSet presAssocID="{3F4C972F-0F51-45CB-A2F6-46C14C0B0E00}" presName="hierChild1" presStyleCnt="0">
        <dgm:presLayoutVars>
          <dgm:chPref val="1"/>
          <dgm:dir/>
          <dgm:animOne val="branch"/>
          <dgm:animLvl val="lvl"/>
          <dgm:resizeHandles/>
        </dgm:presLayoutVars>
      </dgm:prSet>
      <dgm:spPr/>
    </dgm:pt>
    <dgm:pt modelId="{E34D2802-4F66-488B-9DE1-114366263F1B}" type="pres">
      <dgm:prSet presAssocID="{434531BA-E196-461F-A787-10F2A3779952}" presName="hierRoot1" presStyleCnt="0"/>
      <dgm:spPr/>
    </dgm:pt>
    <dgm:pt modelId="{2F416286-900B-4BF3-A20B-8BCF46CA5B78}" type="pres">
      <dgm:prSet presAssocID="{434531BA-E196-461F-A787-10F2A3779952}" presName="composite" presStyleCnt="0"/>
      <dgm:spPr/>
    </dgm:pt>
    <dgm:pt modelId="{EC5061F0-2321-44BE-8BB2-2BC24069EF53}" type="pres">
      <dgm:prSet presAssocID="{434531BA-E196-461F-A787-10F2A3779952}" presName="background" presStyleLbl="node0" presStyleIdx="0" presStyleCnt="2"/>
      <dgm:spPr/>
    </dgm:pt>
    <dgm:pt modelId="{15378578-59E4-4B2E-9239-DBFDE0357CAE}" type="pres">
      <dgm:prSet presAssocID="{434531BA-E196-461F-A787-10F2A3779952}" presName="text" presStyleLbl="fgAcc0" presStyleIdx="0" presStyleCnt="2">
        <dgm:presLayoutVars>
          <dgm:chPref val="3"/>
        </dgm:presLayoutVars>
      </dgm:prSet>
      <dgm:spPr/>
    </dgm:pt>
    <dgm:pt modelId="{35686CFC-11D6-4920-8F20-69425C25A2BE}" type="pres">
      <dgm:prSet presAssocID="{434531BA-E196-461F-A787-10F2A3779952}" presName="hierChild2" presStyleCnt="0"/>
      <dgm:spPr/>
    </dgm:pt>
    <dgm:pt modelId="{01D068AF-F1C5-4142-B8F1-7FDF649D4E5E}" type="pres">
      <dgm:prSet presAssocID="{EAACB723-D9B0-4FB3-9BBB-F21F7CB72DE6}" presName="hierRoot1" presStyleCnt="0"/>
      <dgm:spPr/>
    </dgm:pt>
    <dgm:pt modelId="{951B4ADE-5B0F-4214-8B99-C06C02DAA6C1}" type="pres">
      <dgm:prSet presAssocID="{EAACB723-D9B0-4FB3-9BBB-F21F7CB72DE6}" presName="composite" presStyleCnt="0"/>
      <dgm:spPr/>
    </dgm:pt>
    <dgm:pt modelId="{413BD02A-F74E-4443-A546-F119F8A70F6A}" type="pres">
      <dgm:prSet presAssocID="{EAACB723-D9B0-4FB3-9BBB-F21F7CB72DE6}" presName="background" presStyleLbl="node0" presStyleIdx="1" presStyleCnt="2"/>
      <dgm:spPr/>
    </dgm:pt>
    <dgm:pt modelId="{588DB853-499D-4DA7-A1B2-355B5A25706F}" type="pres">
      <dgm:prSet presAssocID="{EAACB723-D9B0-4FB3-9BBB-F21F7CB72DE6}" presName="text" presStyleLbl="fgAcc0" presStyleIdx="1" presStyleCnt="2">
        <dgm:presLayoutVars>
          <dgm:chPref val="3"/>
        </dgm:presLayoutVars>
      </dgm:prSet>
      <dgm:spPr/>
    </dgm:pt>
    <dgm:pt modelId="{F0C18B7B-4985-45A5-96C4-5C7936095118}" type="pres">
      <dgm:prSet presAssocID="{EAACB723-D9B0-4FB3-9BBB-F21F7CB72DE6}" presName="hierChild2" presStyleCnt="0"/>
      <dgm:spPr/>
    </dgm:pt>
  </dgm:ptLst>
  <dgm:cxnLst>
    <dgm:cxn modelId="{9E90B33E-6F49-4427-A8D8-7726925D835A}" type="presOf" srcId="{EAACB723-D9B0-4FB3-9BBB-F21F7CB72DE6}" destId="{588DB853-499D-4DA7-A1B2-355B5A25706F}" srcOrd="0" destOrd="0" presId="urn:microsoft.com/office/officeart/2005/8/layout/hierarchy1"/>
    <dgm:cxn modelId="{A9D8B166-E7DA-41CD-AF0A-CA26473E691A}" type="presOf" srcId="{3F4C972F-0F51-45CB-A2F6-46C14C0B0E00}" destId="{2D2937F0-58E2-42A6-B552-897966FCED98}" srcOrd="0" destOrd="0" presId="urn:microsoft.com/office/officeart/2005/8/layout/hierarchy1"/>
    <dgm:cxn modelId="{2562AF6D-D2F6-4EE5-A3B5-F9DB8E53413D}" srcId="{3F4C972F-0F51-45CB-A2F6-46C14C0B0E00}" destId="{EAACB723-D9B0-4FB3-9BBB-F21F7CB72DE6}" srcOrd="1" destOrd="0" parTransId="{B602639C-43EA-4724-9F31-9C16EA8569CC}" sibTransId="{2186927D-2076-456C-84A6-4F7342D75CCC}"/>
    <dgm:cxn modelId="{35DEABA9-3708-4BE2-8123-6A6F0E534CD0}" type="presOf" srcId="{434531BA-E196-461F-A787-10F2A3779952}" destId="{15378578-59E4-4B2E-9239-DBFDE0357CAE}" srcOrd="0" destOrd="0" presId="urn:microsoft.com/office/officeart/2005/8/layout/hierarchy1"/>
    <dgm:cxn modelId="{4F7699BF-1D4A-4398-89DA-A3B25BAF5E4B}" srcId="{3F4C972F-0F51-45CB-A2F6-46C14C0B0E00}" destId="{434531BA-E196-461F-A787-10F2A3779952}" srcOrd="0" destOrd="0" parTransId="{45CE590D-69E0-46A7-A73A-8FEF6891A76D}" sibTransId="{C652681C-22E3-4906-9A5E-7BE3EE8A7F32}"/>
    <dgm:cxn modelId="{D8F62E5B-BD18-448E-94D2-95639D6329AC}" type="presParOf" srcId="{2D2937F0-58E2-42A6-B552-897966FCED98}" destId="{E34D2802-4F66-488B-9DE1-114366263F1B}" srcOrd="0" destOrd="0" presId="urn:microsoft.com/office/officeart/2005/8/layout/hierarchy1"/>
    <dgm:cxn modelId="{07B7F602-6ADB-4BF0-93D2-0C6BC68DBB26}" type="presParOf" srcId="{E34D2802-4F66-488B-9DE1-114366263F1B}" destId="{2F416286-900B-4BF3-A20B-8BCF46CA5B78}" srcOrd="0" destOrd="0" presId="urn:microsoft.com/office/officeart/2005/8/layout/hierarchy1"/>
    <dgm:cxn modelId="{B630558C-A251-47A7-81BD-61017D3464FB}" type="presParOf" srcId="{2F416286-900B-4BF3-A20B-8BCF46CA5B78}" destId="{EC5061F0-2321-44BE-8BB2-2BC24069EF53}" srcOrd="0" destOrd="0" presId="urn:microsoft.com/office/officeart/2005/8/layout/hierarchy1"/>
    <dgm:cxn modelId="{44995588-5F6D-4986-8BE7-FC6FF348B0F8}" type="presParOf" srcId="{2F416286-900B-4BF3-A20B-8BCF46CA5B78}" destId="{15378578-59E4-4B2E-9239-DBFDE0357CAE}" srcOrd="1" destOrd="0" presId="urn:microsoft.com/office/officeart/2005/8/layout/hierarchy1"/>
    <dgm:cxn modelId="{A513BD29-43F3-474F-B6A5-F178A3CABD12}" type="presParOf" srcId="{E34D2802-4F66-488B-9DE1-114366263F1B}" destId="{35686CFC-11D6-4920-8F20-69425C25A2BE}" srcOrd="1" destOrd="0" presId="urn:microsoft.com/office/officeart/2005/8/layout/hierarchy1"/>
    <dgm:cxn modelId="{F376FECF-A28E-4291-96F8-B763F4EE209A}" type="presParOf" srcId="{2D2937F0-58E2-42A6-B552-897966FCED98}" destId="{01D068AF-F1C5-4142-B8F1-7FDF649D4E5E}" srcOrd="1" destOrd="0" presId="urn:microsoft.com/office/officeart/2005/8/layout/hierarchy1"/>
    <dgm:cxn modelId="{165839C9-F2DF-41E8-ADB5-14648B1073BE}" type="presParOf" srcId="{01D068AF-F1C5-4142-B8F1-7FDF649D4E5E}" destId="{951B4ADE-5B0F-4214-8B99-C06C02DAA6C1}" srcOrd="0" destOrd="0" presId="urn:microsoft.com/office/officeart/2005/8/layout/hierarchy1"/>
    <dgm:cxn modelId="{A047B86D-924A-43DD-A0B6-5F0693B3F1A7}" type="presParOf" srcId="{951B4ADE-5B0F-4214-8B99-C06C02DAA6C1}" destId="{413BD02A-F74E-4443-A546-F119F8A70F6A}" srcOrd="0" destOrd="0" presId="urn:microsoft.com/office/officeart/2005/8/layout/hierarchy1"/>
    <dgm:cxn modelId="{18EEAC8B-9D6D-4765-92B2-27255F54C4DB}" type="presParOf" srcId="{951B4ADE-5B0F-4214-8B99-C06C02DAA6C1}" destId="{588DB853-499D-4DA7-A1B2-355B5A25706F}" srcOrd="1" destOrd="0" presId="urn:microsoft.com/office/officeart/2005/8/layout/hierarchy1"/>
    <dgm:cxn modelId="{16849CDC-36EE-4FF3-8EB8-127A844A9411}" type="presParOf" srcId="{01D068AF-F1C5-4142-B8F1-7FDF649D4E5E}" destId="{F0C18B7B-4985-45A5-96C4-5C79360951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Policies and Procedures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nSpc>
              <a:spcPct val="150000"/>
            </a:lnSpc>
          </a:pPr>
          <a:r>
            <a:rPr lang="en-US" sz="2800" dirty="0"/>
            <a:t>ECMCC policies and procedures function like internal laws that govern the conduct of employees, agents, contractors and other staff (including medical staff)</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665B8F10-496A-40E3-A41B-397F0513E385}">
      <dgm:prSet custT="1"/>
      <dgm:spPr/>
      <dgm:t>
        <a:bodyPr/>
        <a:lstStyle/>
        <a:p>
          <a:pPr>
            <a:lnSpc>
              <a:spcPct val="150000"/>
            </a:lnSpc>
          </a:pPr>
          <a:r>
            <a:rPr lang="en-US" sz="2800" dirty="0"/>
            <a:t>Vendors are expected to follow applicable policies and procedures as well as the ECMCC Code of Conduct</a:t>
          </a:r>
        </a:p>
      </dgm:t>
    </dgm:pt>
    <dgm:pt modelId="{994455C6-8C8A-4EFB-8797-EFE2E9622428}" type="parTrans" cxnId="{FF75C9B4-19F6-4743-AC71-B52E70B651BE}">
      <dgm:prSet/>
      <dgm:spPr/>
      <dgm:t>
        <a:bodyPr/>
        <a:lstStyle/>
        <a:p>
          <a:endParaRPr lang="en-US"/>
        </a:p>
      </dgm:t>
    </dgm:pt>
    <dgm:pt modelId="{B5FA5389-2707-4084-A71E-C628CD02003C}" type="sibTrans" cxnId="{FF75C9B4-19F6-4743-AC71-B52E70B651BE}">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LinFactNeighborX="901" custLinFactNeighborY="-50441">
        <dgm:presLayoutVars>
          <dgm:chMax val="0"/>
          <dgm:bulletEnabled val="1"/>
        </dgm:presLayoutVars>
      </dgm:prSet>
      <dgm:spPr/>
    </dgm:pt>
    <dgm:pt modelId="{DF6E2436-73D2-4D79-863E-067B74FD4A31}" type="pres">
      <dgm:prSet presAssocID="{20A3F22D-1468-451F-80BF-3E4AC4F73045}" presName="childText" presStyleLbl="revTx" presStyleIdx="0" presStyleCnt="1" custScaleY="52260" custLinFactNeighborX="267" custLinFactNeighborY="-86868">
        <dgm:presLayoutVars>
          <dgm:bulletEnabled val="1"/>
        </dgm:presLayoutVars>
      </dgm:prSet>
      <dgm:spPr/>
    </dgm:pt>
  </dgm:ptLst>
  <dgm:cxnLst>
    <dgm:cxn modelId="{E00C4E28-2F6A-4A1D-B21C-D43AF2360DD3}" type="presOf" srcId="{665B8F10-496A-40E3-A41B-397F0513E385}" destId="{DF6E2436-73D2-4D79-863E-067B74FD4A31}" srcOrd="0" destOrd="1" presId="urn:microsoft.com/office/officeart/2005/8/layout/vList2"/>
    <dgm:cxn modelId="{37BD1A32-38FE-42BE-A55D-924A5044CFDB}" type="presOf" srcId="{20A3F22D-1468-451F-80BF-3E4AC4F73045}" destId="{A970FBBD-5FA8-4EA9-A06B-29C7885B9F3C}" srcOrd="0" destOrd="0"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9199108E-BC99-498C-A419-31ABD1D6EC4F}" type="presOf" srcId="{239097C1-9A89-4340-B711-AFADC29F7DEB}" destId="{B014A523-D8B3-4733-97AD-3C93699400CB}" srcOrd="0" destOrd="0" presId="urn:microsoft.com/office/officeart/2005/8/layout/vList2"/>
    <dgm:cxn modelId="{FF75C9B4-19F6-4743-AC71-B52E70B651BE}" srcId="{20A3F22D-1468-451F-80BF-3E4AC4F73045}" destId="{665B8F10-496A-40E3-A41B-397F0513E385}" srcOrd="1" destOrd="0" parTransId="{994455C6-8C8A-4EFB-8797-EFE2E9622428}" sibTransId="{B5FA5389-2707-4084-A71E-C628CD02003C}"/>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EF02-3D17-4A72-BE6D-D7A8EBDF0066}">
      <dsp:nvSpPr>
        <dsp:cNvPr id="0" name=""/>
        <dsp:cNvSpPr/>
      </dsp:nvSpPr>
      <dsp:spPr>
        <a:xfrm>
          <a:off x="0" y="969177"/>
          <a:ext cx="9144000" cy="1778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5F087-4ED1-41A5-A300-53DC1D061369}">
      <dsp:nvSpPr>
        <dsp:cNvPr id="0" name=""/>
        <dsp:cNvSpPr/>
      </dsp:nvSpPr>
      <dsp:spPr>
        <a:xfrm>
          <a:off x="538010" y="1369351"/>
          <a:ext cx="978201" cy="978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8A32F-D197-4495-B65B-014D1A3C7D03}">
      <dsp:nvSpPr>
        <dsp:cNvPr id="0" name=""/>
        <dsp:cNvSpPr/>
      </dsp:nvSpPr>
      <dsp:spPr>
        <a:xfrm>
          <a:off x="2054222" y="969177"/>
          <a:ext cx="4114800"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1111250">
            <a:lnSpc>
              <a:spcPct val="100000"/>
            </a:lnSpc>
            <a:spcBef>
              <a:spcPct val="0"/>
            </a:spcBef>
            <a:spcAft>
              <a:spcPct val="35000"/>
            </a:spcAft>
            <a:buNone/>
          </a:pPr>
          <a:r>
            <a:rPr lang="en-US" sz="2500" b="1" kern="1200"/>
            <a:t>Compliance Program Overview &amp; Requirements </a:t>
          </a:r>
          <a:endParaRPr lang="en-US" sz="2500" kern="1200"/>
        </a:p>
      </dsp:txBody>
      <dsp:txXfrm>
        <a:off x="2054222" y="969177"/>
        <a:ext cx="4114800" cy="1778547"/>
      </dsp:txXfrm>
    </dsp:sp>
    <dsp:sp modelId="{67B15DCF-1D61-497B-81D6-4FCEE585042B}">
      <dsp:nvSpPr>
        <dsp:cNvPr id="0" name=""/>
        <dsp:cNvSpPr/>
      </dsp:nvSpPr>
      <dsp:spPr>
        <a:xfrm>
          <a:off x="6169022" y="969177"/>
          <a:ext cx="2972969"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488950">
            <a:lnSpc>
              <a:spcPct val="100000"/>
            </a:lnSpc>
            <a:spcBef>
              <a:spcPct val="0"/>
            </a:spcBef>
            <a:spcAft>
              <a:spcPct val="35000"/>
            </a:spcAft>
            <a:buNone/>
          </a:pPr>
          <a:r>
            <a:rPr lang="en-US" sz="1100" kern="1200"/>
            <a:t>• OMIG Compliance Program Requirements </a:t>
          </a:r>
        </a:p>
      </dsp:txBody>
      <dsp:txXfrm>
        <a:off x="6169022" y="969177"/>
        <a:ext cx="2972969" cy="1778547"/>
      </dsp:txXfrm>
    </dsp:sp>
    <dsp:sp modelId="{94529975-03DE-4D42-BD85-4EF67A2E84AA}">
      <dsp:nvSpPr>
        <dsp:cNvPr id="0" name=""/>
        <dsp:cNvSpPr/>
      </dsp:nvSpPr>
      <dsp:spPr>
        <a:xfrm>
          <a:off x="0" y="3192362"/>
          <a:ext cx="9144000" cy="1778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529FA-5B00-408B-82F0-EA8A7EE60F25}">
      <dsp:nvSpPr>
        <dsp:cNvPr id="0" name=""/>
        <dsp:cNvSpPr/>
      </dsp:nvSpPr>
      <dsp:spPr>
        <a:xfrm>
          <a:off x="538010" y="3592535"/>
          <a:ext cx="978201" cy="978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1F3DA-0781-4688-84CE-A769896F12CF}">
      <dsp:nvSpPr>
        <dsp:cNvPr id="0" name=""/>
        <dsp:cNvSpPr/>
      </dsp:nvSpPr>
      <dsp:spPr>
        <a:xfrm>
          <a:off x="2054222" y="3192362"/>
          <a:ext cx="4114800"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1111250">
            <a:lnSpc>
              <a:spcPct val="100000"/>
            </a:lnSpc>
            <a:spcBef>
              <a:spcPct val="0"/>
            </a:spcBef>
            <a:spcAft>
              <a:spcPct val="35000"/>
            </a:spcAft>
            <a:buNone/>
          </a:pPr>
          <a:r>
            <a:rPr lang="en-US" sz="2500" b="1" kern="1200"/>
            <a:t>Compliance With State and Federal Fraud and Abuse Laws </a:t>
          </a:r>
          <a:endParaRPr lang="en-US" sz="2500" kern="1200"/>
        </a:p>
      </dsp:txBody>
      <dsp:txXfrm>
        <a:off x="2054222" y="3192362"/>
        <a:ext cx="4114800" cy="1778547"/>
      </dsp:txXfrm>
    </dsp:sp>
    <dsp:sp modelId="{04D6A43B-DF80-4186-A4A7-819DD52A5EE8}">
      <dsp:nvSpPr>
        <dsp:cNvPr id="0" name=""/>
        <dsp:cNvSpPr/>
      </dsp:nvSpPr>
      <dsp:spPr>
        <a:xfrm>
          <a:off x="6169022" y="3192362"/>
          <a:ext cx="2972969"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488950">
            <a:lnSpc>
              <a:spcPct val="100000"/>
            </a:lnSpc>
            <a:spcBef>
              <a:spcPct val="0"/>
            </a:spcBef>
            <a:spcAft>
              <a:spcPct val="35000"/>
            </a:spcAft>
            <a:buNone/>
          </a:pPr>
          <a:r>
            <a:rPr lang="en-US" sz="1100" kern="1200"/>
            <a:t>• Fraud, Waste and Abuse </a:t>
          </a:r>
        </a:p>
        <a:p>
          <a:pPr marL="0" lvl="0" indent="0" algn="l" defTabSz="488950">
            <a:lnSpc>
              <a:spcPct val="100000"/>
            </a:lnSpc>
            <a:spcBef>
              <a:spcPct val="0"/>
            </a:spcBef>
            <a:spcAft>
              <a:spcPct val="35000"/>
            </a:spcAft>
            <a:buNone/>
          </a:pPr>
          <a:r>
            <a:rPr lang="en-US" sz="1100" kern="1200"/>
            <a:t>• Regulating Financial Arrangements </a:t>
          </a:r>
        </a:p>
        <a:p>
          <a:pPr marL="0" lvl="0" indent="0" algn="l" defTabSz="488950">
            <a:lnSpc>
              <a:spcPct val="100000"/>
            </a:lnSpc>
            <a:spcBef>
              <a:spcPct val="0"/>
            </a:spcBef>
            <a:spcAft>
              <a:spcPct val="35000"/>
            </a:spcAft>
            <a:buNone/>
          </a:pPr>
          <a:r>
            <a:rPr lang="en-US" sz="1100" kern="1200"/>
            <a:t>• The Anti-Kickback Statute </a:t>
          </a:r>
        </a:p>
        <a:p>
          <a:pPr marL="0" lvl="0" indent="0" algn="l" defTabSz="488950">
            <a:lnSpc>
              <a:spcPct val="100000"/>
            </a:lnSpc>
            <a:spcBef>
              <a:spcPct val="0"/>
            </a:spcBef>
            <a:spcAft>
              <a:spcPct val="35000"/>
            </a:spcAft>
            <a:buNone/>
          </a:pPr>
          <a:r>
            <a:rPr lang="en-US" sz="1100" kern="1200"/>
            <a:t>• The Stark Law </a:t>
          </a:r>
        </a:p>
        <a:p>
          <a:pPr marL="0" lvl="0" indent="0" algn="l" defTabSz="488950">
            <a:lnSpc>
              <a:spcPct val="100000"/>
            </a:lnSpc>
            <a:spcBef>
              <a:spcPct val="0"/>
            </a:spcBef>
            <a:spcAft>
              <a:spcPct val="35000"/>
            </a:spcAft>
            <a:buNone/>
          </a:pPr>
          <a:r>
            <a:rPr lang="en-US" sz="1100" kern="1200"/>
            <a:t>• The False Claims Act </a:t>
          </a:r>
        </a:p>
        <a:p>
          <a:pPr marL="0" lvl="0" indent="0" algn="l" defTabSz="488950">
            <a:lnSpc>
              <a:spcPct val="100000"/>
            </a:lnSpc>
            <a:spcBef>
              <a:spcPct val="0"/>
            </a:spcBef>
            <a:spcAft>
              <a:spcPct val="35000"/>
            </a:spcAft>
            <a:buNone/>
          </a:pPr>
          <a:r>
            <a:rPr lang="en-US" sz="1100" kern="1200"/>
            <a:t>• Exclusion Screening </a:t>
          </a:r>
        </a:p>
        <a:p>
          <a:pPr marL="0" lvl="0" indent="0" algn="l" defTabSz="488950">
            <a:lnSpc>
              <a:spcPct val="100000"/>
            </a:lnSpc>
            <a:spcBef>
              <a:spcPct val="0"/>
            </a:spcBef>
            <a:spcAft>
              <a:spcPct val="35000"/>
            </a:spcAft>
            <a:buNone/>
          </a:pPr>
          <a:r>
            <a:rPr lang="en-US" sz="1100" kern="1200"/>
            <a:t>• Conflict of Interest </a:t>
          </a:r>
        </a:p>
        <a:p>
          <a:pPr marL="0" lvl="0" indent="0" algn="l" defTabSz="488950">
            <a:lnSpc>
              <a:spcPct val="100000"/>
            </a:lnSpc>
            <a:spcBef>
              <a:spcPct val="0"/>
            </a:spcBef>
            <a:spcAft>
              <a:spcPct val="35000"/>
            </a:spcAft>
            <a:buNone/>
          </a:pPr>
          <a:r>
            <a:rPr lang="en-US" sz="1100" kern="1200"/>
            <a:t>• HIPAA </a:t>
          </a:r>
        </a:p>
        <a:p>
          <a:pPr marL="0" lvl="0" indent="0" algn="l" defTabSz="488950">
            <a:lnSpc>
              <a:spcPct val="100000"/>
            </a:lnSpc>
            <a:spcBef>
              <a:spcPct val="0"/>
            </a:spcBef>
            <a:spcAft>
              <a:spcPct val="35000"/>
            </a:spcAft>
            <a:buNone/>
          </a:pPr>
          <a:r>
            <a:rPr lang="en-US" sz="1100" kern="1200"/>
            <a:t>• Quiz &amp; Attestation </a:t>
          </a:r>
        </a:p>
      </dsp:txBody>
      <dsp:txXfrm>
        <a:off x="6169022" y="3192362"/>
        <a:ext cx="2972969" cy="1778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33982"/>
          <a:ext cx="9144000" cy="965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Monitoring and Auditing</a:t>
          </a:r>
          <a:endParaRPr lang="en-US" sz="2800" kern="1200" dirty="0"/>
        </a:p>
      </dsp:txBody>
      <dsp:txXfrm>
        <a:off x="47142" y="81124"/>
        <a:ext cx="9049716" cy="871417"/>
      </dsp:txXfrm>
    </dsp:sp>
    <dsp:sp modelId="{DF6E2436-73D2-4D79-863E-067B74FD4A31}">
      <dsp:nvSpPr>
        <dsp:cNvPr id="0" name=""/>
        <dsp:cNvSpPr/>
      </dsp:nvSpPr>
      <dsp:spPr>
        <a:xfrm>
          <a:off x="0" y="999684"/>
          <a:ext cx="9144000"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The Office of Corporate Compliance develops annual monitoring and auditing plans base on a compliance risk assessment that considers:</a:t>
          </a:r>
        </a:p>
        <a:p>
          <a:pPr marL="457200" lvl="2" indent="-228600" algn="l" defTabSz="889000">
            <a:lnSpc>
              <a:spcPct val="90000"/>
            </a:lnSpc>
            <a:spcBef>
              <a:spcPct val="0"/>
            </a:spcBef>
            <a:spcAft>
              <a:spcPct val="20000"/>
            </a:spcAft>
            <a:buChar char="•"/>
          </a:pPr>
          <a:r>
            <a:rPr lang="en-US" sz="2000" kern="1200" dirty="0"/>
            <a:t>Identified areas of compliance concern for ECMCC, specifically, and for the healthcare industry generally</a:t>
          </a:r>
        </a:p>
        <a:p>
          <a:pPr marL="457200" lvl="2" indent="-228600" algn="l" defTabSz="889000">
            <a:lnSpc>
              <a:spcPct val="90000"/>
            </a:lnSpc>
            <a:spcBef>
              <a:spcPct val="0"/>
            </a:spcBef>
            <a:spcAft>
              <a:spcPct val="20000"/>
            </a:spcAft>
            <a:buChar char="•"/>
          </a:pPr>
          <a:r>
            <a:rPr lang="en-US" sz="2000" kern="1200" dirty="0"/>
            <a:t>Regulatory guidance, such as the annual OIG and OMIG Work Plan</a:t>
          </a:r>
        </a:p>
        <a:p>
          <a:pPr marL="228600" lvl="1" indent="-228600" algn="l" defTabSz="1111250">
            <a:lnSpc>
              <a:spcPct val="90000"/>
            </a:lnSpc>
            <a:spcBef>
              <a:spcPct val="0"/>
            </a:spcBef>
            <a:spcAft>
              <a:spcPct val="20000"/>
            </a:spcAft>
            <a:buChar char="•"/>
          </a:pPr>
          <a:r>
            <a:rPr lang="en-US" sz="2500" kern="1200" dirty="0"/>
            <a:t>The Office of Corporate Compliance conducts annual reviews of its compliance program to determine its effectiveness, and whether any revision of corrective action is required.</a:t>
          </a:r>
        </a:p>
        <a:p>
          <a:pPr marL="228600" lvl="1" indent="-228600" algn="l" defTabSz="1111250">
            <a:lnSpc>
              <a:spcPct val="90000"/>
            </a:lnSpc>
            <a:spcBef>
              <a:spcPct val="0"/>
            </a:spcBef>
            <a:spcAft>
              <a:spcPct val="20000"/>
            </a:spcAft>
            <a:buChar char="•"/>
          </a:pPr>
          <a:r>
            <a:rPr lang="en-US" sz="2500" kern="1200" dirty="0"/>
            <a:t>The Office of Corporate Compliance partners with many departments across the organization to ensure that we are documenting, coding and billing appropriately and accurately.</a:t>
          </a:r>
        </a:p>
      </dsp:txBody>
      <dsp:txXfrm>
        <a:off x="0" y="999684"/>
        <a:ext cx="9144000" cy="4440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0"/>
          <a:ext cx="9144000" cy="1079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Disciplinary Standards</a:t>
          </a:r>
          <a:endParaRPr lang="en-US" sz="2800" kern="1200" dirty="0"/>
        </a:p>
      </dsp:txBody>
      <dsp:txXfrm>
        <a:off x="52718" y="52718"/>
        <a:ext cx="9038564" cy="974499"/>
      </dsp:txXfrm>
    </dsp:sp>
    <dsp:sp modelId="{DF6E2436-73D2-4D79-863E-067B74FD4A31}">
      <dsp:nvSpPr>
        <dsp:cNvPr id="0" name=""/>
        <dsp:cNvSpPr/>
      </dsp:nvSpPr>
      <dsp:spPr>
        <a:xfrm>
          <a:off x="0" y="1082538"/>
          <a:ext cx="9144000" cy="438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1111250">
            <a:lnSpc>
              <a:spcPct val="150000"/>
            </a:lnSpc>
            <a:spcBef>
              <a:spcPct val="0"/>
            </a:spcBef>
            <a:spcAft>
              <a:spcPct val="20000"/>
            </a:spcAft>
            <a:buChar char="•"/>
          </a:pPr>
          <a:r>
            <a:rPr lang="en-US" sz="2500" kern="1200" dirty="0"/>
            <a:t>ECMCC has published system-wide compliance disciplinary standards</a:t>
          </a:r>
        </a:p>
        <a:p>
          <a:pPr marL="457200" lvl="2" indent="-228600" algn="l" defTabSz="889000">
            <a:lnSpc>
              <a:spcPct val="150000"/>
            </a:lnSpc>
            <a:spcBef>
              <a:spcPct val="0"/>
            </a:spcBef>
            <a:spcAft>
              <a:spcPct val="20000"/>
            </a:spcAft>
            <a:buChar char="•"/>
          </a:pPr>
          <a:r>
            <a:rPr lang="en-US" sz="2000" kern="1200" dirty="0"/>
            <a:t>All individuals within the ECMCC system, regardless of position, are subject to ECMCC’s disciplinary standards</a:t>
          </a:r>
        </a:p>
        <a:p>
          <a:pPr marL="457200" lvl="2" indent="-228600" algn="l" defTabSz="1111250">
            <a:lnSpc>
              <a:spcPct val="150000"/>
            </a:lnSpc>
            <a:spcBef>
              <a:spcPct val="0"/>
            </a:spcBef>
            <a:spcAft>
              <a:spcPct val="20000"/>
            </a:spcAft>
            <a:buChar char="•"/>
          </a:pPr>
          <a:r>
            <a:rPr lang="en-US" sz="2500" b="1" kern="1200" dirty="0">
              <a:solidFill>
                <a:srgbClr val="FF0000"/>
              </a:solidFill>
            </a:rPr>
            <a:t>Disciplinary standards with respect to vendors </a:t>
          </a:r>
          <a:r>
            <a:rPr lang="en-US" sz="2500" kern="1200" dirty="0"/>
            <a:t>may include measures up to and including reassignment or vendor personnel or </a:t>
          </a:r>
          <a:r>
            <a:rPr lang="en-US" sz="2500" b="1" kern="1200" dirty="0">
              <a:solidFill>
                <a:srgbClr val="FF0000"/>
              </a:solidFill>
            </a:rPr>
            <a:t>suspension or termination </a:t>
          </a:r>
          <a:r>
            <a:rPr lang="en-US" sz="2500" kern="1200" dirty="0"/>
            <a:t>of contract.</a:t>
          </a:r>
        </a:p>
      </dsp:txBody>
      <dsp:txXfrm>
        <a:off x="0" y="1082538"/>
        <a:ext cx="9144000" cy="4388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15269" y="0"/>
          <a:ext cx="9195836" cy="611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Communicating with the Office of Corporate Compliance</a:t>
          </a:r>
          <a:endParaRPr lang="en-US" sz="2800" kern="1200" dirty="0"/>
        </a:p>
      </dsp:txBody>
      <dsp:txXfrm>
        <a:off x="45102" y="29833"/>
        <a:ext cx="9136170" cy="551474"/>
      </dsp:txXfrm>
    </dsp:sp>
    <dsp:sp modelId="{DF6E2436-73D2-4D79-863E-067B74FD4A31}">
      <dsp:nvSpPr>
        <dsp:cNvPr id="0" name=""/>
        <dsp:cNvSpPr/>
      </dsp:nvSpPr>
      <dsp:spPr>
        <a:xfrm>
          <a:off x="0" y="750782"/>
          <a:ext cx="9226376" cy="458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937" tIns="20320" rIns="113792" bIns="20320" numCol="1" spcCol="1270" anchor="t" anchorCtr="0">
          <a:noAutofit/>
        </a:bodyPr>
        <a:lstStyle/>
        <a:p>
          <a:pPr marL="171450" lvl="1" indent="-171450" algn="l" defTabSz="711200">
            <a:lnSpc>
              <a:spcPct val="90000"/>
            </a:lnSpc>
            <a:spcBef>
              <a:spcPct val="0"/>
            </a:spcBef>
            <a:spcAft>
              <a:spcPct val="20000"/>
            </a:spcAft>
            <a:buNone/>
          </a:pPr>
          <a:r>
            <a:rPr lang="en-US" sz="1600" kern="1200" dirty="0"/>
            <a:t>ECMCC provides multiple lines of communication to the Office of Corporate Compliance to ensure that all employees and vendors are aware of and feel comfortable raising questions or reporting concerns regarding possible violations of the Code of Ethical Conduct, policies and procedures, or any applicable law, regulation or administrative rule</a:t>
          </a:r>
        </a:p>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It is critical that you immediately notify your supervisor or the Compliance Officer if you believe that there has been a potential violation of:</a:t>
          </a:r>
        </a:p>
        <a:p>
          <a:pPr marL="228600" lvl="2" indent="-114300" algn="l" defTabSz="533400">
            <a:lnSpc>
              <a:spcPct val="150000"/>
            </a:lnSpc>
            <a:spcBef>
              <a:spcPct val="0"/>
            </a:spcBef>
            <a:spcAft>
              <a:spcPct val="20000"/>
            </a:spcAft>
            <a:buChar char="•"/>
          </a:pPr>
          <a:r>
            <a:rPr lang="en-US" sz="1200" kern="1200" dirty="0"/>
            <a:t>Your contract with ECMCC, ECMCC’s Code of Ethical Conduct, or any ECMCC policies and procedures applicable to your contract</a:t>
          </a:r>
        </a:p>
        <a:p>
          <a:pPr marL="228600" lvl="2" indent="-114300" algn="l" defTabSz="533400">
            <a:lnSpc>
              <a:spcPct val="150000"/>
            </a:lnSpc>
            <a:spcBef>
              <a:spcPct val="0"/>
            </a:spcBef>
            <a:spcAft>
              <a:spcPct val="20000"/>
            </a:spcAft>
            <a:buChar char="•"/>
          </a:pPr>
          <a:r>
            <a:rPr lang="en-US" sz="1200" kern="1200" dirty="0"/>
            <a:t>Criminal, civil or administrative laws</a:t>
          </a:r>
        </a:p>
        <a:p>
          <a:pPr marL="228600" lvl="2" indent="-114300" algn="l" defTabSz="533400">
            <a:lnSpc>
              <a:spcPct val="150000"/>
            </a:lnSpc>
            <a:spcBef>
              <a:spcPct val="0"/>
            </a:spcBef>
            <a:spcAft>
              <a:spcPct val="20000"/>
            </a:spcAft>
            <a:buChar char="•"/>
          </a:pPr>
          <a:r>
            <a:rPr lang="en-US" sz="1200" kern="1200" dirty="0"/>
            <a:t>The rules governing participation in any federal or state healthcare program</a:t>
          </a:r>
        </a:p>
        <a:p>
          <a:pPr marL="171450" lvl="1" indent="-171450" algn="l" defTabSz="711200">
            <a:lnSpc>
              <a:spcPct val="150000"/>
            </a:lnSpc>
            <a:spcBef>
              <a:spcPct val="0"/>
            </a:spcBef>
            <a:spcAft>
              <a:spcPct val="20000"/>
            </a:spcAft>
            <a:buChar char="•"/>
          </a:pPr>
          <a:r>
            <a:rPr lang="en-US" sz="1600" b="0" kern="1200" dirty="0">
              <a:solidFill>
                <a:schemeClr val="tx1"/>
              </a:solidFill>
            </a:rPr>
            <a:t>The Office of Corporate Compliance can be reached at 716-898-6439</a:t>
          </a:r>
          <a:r>
            <a:rPr lang="en-US" sz="1600" b="0" kern="1200" dirty="0"/>
            <a:t>.</a:t>
          </a:r>
        </a:p>
        <a:p>
          <a:pPr marL="171450" lvl="1" indent="-171450" algn="l" defTabSz="711200">
            <a:lnSpc>
              <a:spcPct val="150000"/>
            </a:lnSpc>
            <a:spcBef>
              <a:spcPct val="0"/>
            </a:spcBef>
            <a:spcAft>
              <a:spcPct val="20000"/>
            </a:spcAft>
            <a:buChar char="•"/>
          </a:pPr>
          <a:r>
            <a:rPr lang="en-US" sz="1600" b="0" kern="1200" dirty="0"/>
            <a:t>Confidential Compliance &amp; HIPAA Anonymous Hotline at </a:t>
          </a:r>
          <a:r>
            <a:rPr lang="en-US" sz="1600" b="1" kern="1200" dirty="0">
              <a:solidFill>
                <a:srgbClr val="FF0000"/>
              </a:solidFill>
            </a:rPr>
            <a:t>855-222-0758</a:t>
          </a:r>
          <a:r>
            <a:rPr lang="en-US" sz="1600" b="0" kern="1200" dirty="0"/>
            <a:t> available 24 hours a day, seven days a week.</a:t>
          </a:r>
        </a:p>
        <a:p>
          <a:pPr marL="171450" lvl="1" indent="-171450" algn="l" defTabSz="711200">
            <a:lnSpc>
              <a:spcPct val="150000"/>
            </a:lnSpc>
            <a:spcBef>
              <a:spcPct val="0"/>
            </a:spcBef>
            <a:spcAft>
              <a:spcPct val="20000"/>
            </a:spcAft>
            <a:buChar char="•"/>
          </a:pPr>
          <a:r>
            <a:rPr lang="en-US" sz="1600" b="0" kern="1200" dirty="0"/>
            <a:t>The Office of Corporate Compliance will make a good-faith investigation into reports about ECMCC, whether received through the hotline or otherwise.</a:t>
          </a:r>
        </a:p>
      </dsp:txBody>
      <dsp:txXfrm>
        <a:off x="0" y="750782"/>
        <a:ext cx="9226376" cy="4583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83867" y="468032"/>
          <a:ext cx="9058640" cy="493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Investigations and Corrective Actions</a:t>
          </a:r>
          <a:endParaRPr lang="en-US" sz="2800" kern="1200" dirty="0"/>
        </a:p>
      </dsp:txBody>
      <dsp:txXfrm>
        <a:off x="107938" y="492103"/>
        <a:ext cx="9010498" cy="444963"/>
      </dsp:txXfrm>
    </dsp:sp>
    <dsp:sp modelId="{DF6E2436-73D2-4D79-863E-067B74FD4A31}">
      <dsp:nvSpPr>
        <dsp:cNvPr id="0" name=""/>
        <dsp:cNvSpPr/>
      </dsp:nvSpPr>
      <dsp:spPr>
        <a:xfrm>
          <a:off x="0" y="1190957"/>
          <a:ext cx="9226376" cy="3585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937" tIns="20320" rIns="113792" bIns="20320" numCol="1" spcCol="1270" anchor="t" anchorCtr="0">
          <a:noAutofit/>
        </a:bodyPr>
        <a:lstStyle/>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ECMCC takes seriously any compliance concerns raised</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ECMCC’s Office of Corporate Compliance will follow up on any compliance concerns that may be identified through investigations, reports, auditing or monitoring</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in consultation with applicable stakeholders, will determine whether corrective action is required to addr4ess compliance risks and vulnerabilities</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may perform re-audits, implement new or amended policies and procedures, or implement new or enhanced monitoring processes, among other things</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may call on you to assist with evaluating the need for or implementing corrective actions, where appropriate</a:t>
          </a:r>
        </a:p>
      </dsp:txBody>
      <dsp:txXfrm>
        <a:off x="0" y="1190957"/>
        <a:ext cx="9226376" cy="35850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6BF8-83BA-4358-A9EF-D6D35E7044B0}">
      <dsp:nvSpPr>
        <dsp:cNvPr id="0" name=""/>
        <dsp:cNvSpPr/>
      </dsp:nvSpPr>
      <dsp:spPr>
        <a:xfrm>
          <a:off x="283819" y="868"/>
          <a:ext cx="8658738" cy="5195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Refer to these ECMCC policies that are designed to ensure compliance with fraud and abuse laws:</a:t>
          </a:r>
        </a:p>
        <a:p>
          <a:pPr marL="228600" lvl="1" indent="-228600" algn="l" defTabSz="1155700">
            <a:lnSpc>
              <a:spcPct val="90000"/>
            </a:lnSpc>
            <a:spcBef>
              <a:spcPct val="0"/>
            </a:spcBef>
            <a:spcAft>
              <a:spcPct val="15000"/>
            </a:spcAft>
            <a:buChar char="•"/>
          </a:pPr>
          <a:r>
            <a:rPr lang="en-US" sz="2600" kern="1200"/>
            <a:t>Corporate Compliance:  Billing and Coding</a:t>
          </a:r>
        </a:p>
        <a:p>
          <a:pPr marL="228600" lvl="1" indent="-228600" algn="l" defTabSz="1155700">
            <a:lnSpc>
              <a:spcPct val="90000"/>
            </a:lnSpc>
            <a:spcBef>
              <a:spcPct val="0"/>
            </a:spcBef>
            <a:spcAft>
              <a:spcPct val="15000"/>
            </a:spcAft>
            <a:buChar char="•"/>
          </a:pPr>
          <a:r>
            <a:rPr lang="en-US" sz="2600" kern="1200"/>
            <a:t>Fraud, Waste and Abuse Compliance</a:t>
          </a:r>
        </a:p>
        <a:p>
          <a:pPr marL="228600" lvl="1" indent="-228600" algn="l" defTabSz="1155700">
            <a:lnSpc>
              <a:spcPct val="90000"/>
            </a:lnSpc>
            <a:spcBef>
              <a:spcPct val="0"/>
            </a:spcBef>
            <a:spcAft>
              <a:spcPct val="15000"/>
            </a:spcAft>
            <a:buChar char="•"/>
          </a:pPr>
          <a:r>
            <a:rPr lang="en-US" sz="2600" kern="1200"/>
            <a:t>Non-Retaliation and Non-Intimidation</a:t>
          </a:r>
        </a:p>
        <a:p>
          <a:pPr marL="228600" lvl="1" indent="-228600" algn="l" defTabSz="1155700">
            <a:lnSpc>
              <a:spcPct val="90000"/>
            </a:lnSpc>
            <a:spcBef>
              <a:spcPct val="0"/>
            </a:spcBef>
            <a:spcAft>
              <a:spcPct val="15000"/>
            </a:spcAft>
            <a:buChar char="•"/>
          </a:pPr>
          <a:r>
            <a:rPr lang="en-US" sz="2600" kern="1200"/>
            <a:t>Physician Compensation Policy</a:t>
          </a:r>
        </a:p>
        <a:p>
          <a:pPr marL="228600" lvl="1" indent="-228600" algn="l" defTabSz="1155700">
            <a:lnSpc>
              <a:spcPct val="90000"/>
            </a:lnSpc>
            <a:spcBef>
              <a:spcPct val="0"/>
            </a:spcBef>
            <a:spcAft>
              <a:spcPct val="15000"/>
            </a:spcAft>
            <a:buChar char="•"/>
          </a:pPr>
          <a:r>
            <a:rPr lang="en-US" sz="2600" kern="1200"/>
            <a:t>Vendor Access Policy</a:t>
          </a:r>
        </a:p>
        <a:p>
          <a:pPr marL="228600" lvl="1" indent="-228600" algn="l" defTabSz="1155700">
            <a:lnSpc>
              <a:spcPct val="90000"/>
            </a:lnSpc>
            <a:spcBef>
              <a:spcPct val="0"/>
            </a:spcBef>
            <a:spcAft>
              <a:spcPct val="15000"/>
            </a:spcAft>
            <a:buChar char="•"/>
          </a:pPr>
          <a:r>
            <a:rPr lang="en-US" sz="2600" kern="1200"/>
            <a:t>Competitive Bidding Procedure</a:t>
          </a:r>
        </a:p>
        <a:p>
          <a:pPr marL="228600" lvl="1" indent="-228600" algn="l" defTabSz="1155700">
            <a:lnSpc>
              <a:spcPct val="90000"/>
            </a:lnSpc>
            <a:spcBef>
              <a:spcPct val="0"/>
            </a:spcBef>
            <a:spcAft>
              <a:spcPct val="15000"/>
            </a:spcAft>
            <a:buChar char="•"/>
          </a:pPr>
          <a:r>
            <a:rPr lang="en-US" sz="2600" kern="1200"/>
            <a:t>Interactions Between ECMCC and Industry</a:t>
          </a:r>
        </a:p>
        <a:p>
          <a:pPr marL="228600" lvl="1" indent="-228600" algn="l" defTabSz="1155700">
            <a:lnSpc>
              <a:spcPct val="90000"/>
            </a:lnSpc>
            <a:spcBef>
              <a:spcPct val="0"/>
            </a:spcBef>
            <a:spcAft>
              <a:spcPct val="15000"/>
            </a:spcAft>
            <a:buChar char="•"/>
          </a:pPr>
          <a:r>
            <a:rPr lang="en-US" sz="2600" kern="1200"/>
            <a:t>Sanction Screening Policy</a:t>
          </a:r>
        </a:p>
      </dsp:txBody>
      <dsp:txXfrm>
        <a:off x="283819" y="868"/>
        <a:ext cx="8658738" cy="51952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4F9CF-3A47-441F-9908-ECAAA1506B11}">
      <dsp:nvSpPr>
        <dsp:cNvPr id="0" name=""/>
        <dsp:cNvSpPr/>
      </dsp:nvSpPr>
      <dsp:spPr>
        <a:xfrm>
          <a:off x="0" y="455366"/>
          <a:ext cx="9226377"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Civil Monetary Penalties Law</a:t>
          </a:r>
          <a:endParaRPr lang="en-US" sz="2800" kern="1200" dirty="0"/>
        </a:p>
      </dsp:txBody>
      <dsp:txXfrm>
        <a:off x="52841" y="508207"/>
        <a:ext cx="9120695" cy="976769"/>
      </dsp:txXfrm>
    </dsp:sp>
    <dsp:sp modelId="{A9F91EFE-A008-4905-808A-5D2B83B1DABA}">
      <dsp:nvSpPr>
        <dsp:cNvPr id="0" name=""/>
        <dsp:cNvSpPr/>
      </dsp:nvSpPr>
      <dsp:spPr>
        <a:xfrm>
          <a:off x="1744892" y="1615577"/>
          <a:ext cx="5736592"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Prohibits the submission of claims for unnecessary items and services or items and services that were not actually provided</a:t>
          </a:r>
        </a:p>
      </dsp:txBody>
      <dsp:txXfrm>
        <a:off x="1797733" y="1668418"/>
        <a:ext cx="5630910" cy="976769"/>
      </dsp:txXfrm>
    </dsp:sp>
    <dsp:sp modelId="{8008B37C-5E95-49D3-B0A4-D5BB2F5F270C}">
      <dsp:nvSpPr>
        <dsp:cNvPr id="0" name=""/>
        <dsp:cNvSpPr/>
      </dsp:nvSpPr>
      <dsp:spPr>
        <a:xfrm>
          <a:off x="1744892" y="2775788"/>
          <a:ext cx="5736592"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Prohibits giving Medicare and Medicaid patients something of value to influence the patient to choose a specific provider.</a:t>
          </a:r>
        </a:p>
      </dsp:txBody>
      <dsp:txXfrm>
        <a:off x="1797733" y="2828629"/>
        <a:ext cx="5630910" cy="976769"/>
      </dsp:txXfrm>
    </dsp:sp>
    <dsp:sp modelId="{E0D48553-2044-4856-90F7-9F7064A5F4B2}">
      <dsp:nvSpPr>
        <dsp:cNvPr id="0" name=""/>
        <dsp:cNvSpPr/>
      </dsp:nvSpPr>
      <dsp:spPr>
        <a:xfrm>
          <a:off x="0" y="3935999"/>
          <a:ext cx="9226377"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0000"/>
              </a:solidFill>
            </a:rPr>
            <a:t>Penalties for violations can be severe.</a:t>
          </a:r>
        </a:p>
      </dsp:txBody>
      <dsp:txXfrm>
        <a:off x="52841" y="3988840"/>
        <a:ext cx="9120695" cy="9767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F5C1-7FB7-4398-9947-176E86E7DDDB}">
      <dsp:nvSpPr>
        <dsp:cNvPr id="0" name=""/>
        <dsp:cNvSpPr/>
      </dsp:nvSpPr>
      <dsp:spPr>
        <a:xfrm>
          <a:off x="0" y="3944322"/>
          <a:ext cx="9226377" cy="1294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Compliance with laws governing financial arrangements with sources or recipients of referrals is essential to protecting ECMCC against:</a:t>
          </a:r>
        </a:p>
      </dsp:txBody>
      <dsp:txXfrm>
        <a:off x="0" y="3944322"/>
        <a:ext cx="9226377" cy="699092"/>
      </dsp:txXfrm>
    </dsp:sp>
    <dsp:sp modelId="{BA5382AA-D0D8-4ECF-9E4D-E391BA47CF38}">
      <dsp:nvSpPr>
        <dsp:cNvPr id="0" name=""/>
        <dsp:cNvSpPr/>
      </dsp:nvSpPr>
      <dsp:spPr>
        <a:xfrm>
          <a:off x="4505"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Significant fines and penalties</a:t>
          </a:r>
        </a:p>
      </dsp:txBody>
      <dsp:txXfrm>
        <a:off x="4505" y="4617522"/>
        <a:ext cx="3072455" cy="595522"/>
      </dsp:txXfrm>
    </dsp:sp>
    <dsp:sp modelId="{4A91891C-F414-45C5-8256-B60F5149C066}">
      <dsp:nvSpPr>
        <dsp:cNvPr id="0" name=""/>
        <dsp:cNvSpPr/>
      </dsp:nvSpPr>
      <dsp:spPr>
        <a:xfrm>
          <a:off x="3076960"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Reputational risk</a:t>
          </a:r>
        </a:p>
      </dsp:txBody>
      <dsp:txXfrm>
        <a:off x="3076960" y="4617522"/>
        <a:ext cx="3072455" cy="595522"/>
      </dsp:txXfrm>
    </dsp:sp>
    <dsp:sp modelId="{719501D7-6C20-4479-B7CC-FDDB8F60163A}">
      <dsp:nvSpPr>
        <dsp:cNvPr id="0" name=""/>
        <dsp:cNvSpPr/>
      </dsp:nvSpPr>
      <dsp:spPr>
        <a:xfrm>
          <a:off x="6149416"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Legal costs incurred defending against an investigation</a:t>
          </a:r>
        </a:p>
      </dsp:txBody>
      <dsp:txXfrm>
        <a:off x="6149416" y="4617522"/>
        <a:ext cx="3072455" cy="595522"/>
      </dsp:txXfrm>
    </dsp:sp>
    <dsp:sp modelId="{DBFE3AFD-3B26-4202-9133-76600F0D0C8B}">
      <dsp:nvSpPr>
        <dsp:cNvPr id="0" name=""/>
        <dsp:cNvSpPr/>
      </dsp:nvSpPr>
      <dsp:spPr>
        <a:xfrm rot="10800000">
          <a:off x="0" y="1972624"/>
          <a:ext cx="9226377" cy="199111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AKS and the Stark Law prohibit a variety of financial relationships that would be completely permissible in other industries </a:t>
          </a:r>
        </a:p>
      </dsp:txBody>
      <dsp:txXfrm rot="-10800000">
        <a:off x="0" y="1972624"/>
        <a:ext cx="9226377" cy="698882"/>
      </dsp:txXfrm>
    </dsp:sp>
    <dsp:sp modelId="{409D265A-393D-4DAA-9F1F-1AD6E4FD0254}">
      <dsp:nvSpPr>
        <dsp:cNvPr id="0" name=""/>
        <dsp:cNvSpPr/>
      </dsp:nvSpPr>
      <dsp:spPr>
        <a:xfrm>
          <a:off x="4505"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 financial relationship might be illegal even if it doesn't </a:t>
          </a:r>
          <a:r>
            <a:rPr lang="en-US" sz="1000" i="1" kern="1200"/>
            <a:t>feel </a:t>
          </a:r>
          <a:r>
            <a:rPr lang="en-US" sz="1000" kern="1200"/>
            <a:t>or </a:t>
          </a:r>
          <a:r>
            <a:rPr lang="en-US" sz="1000" i="1" kern="1200"/>
            <a:t>seem</a:t>
          </a:r>
          <a:r>
            <a:rPr lang="en-US" sz="1000" kern="1200"/>
            <a:t> wrong</a:t>
          </a:r>
        </a:p>
      </dsp:txBody>
      <dsp:txXfrm>
        <a:off x="4505" y="2671506"/>
        <a:ext cx="3072455" cy="595344"/>
      </dsp:txXfrm>
    </dsp:sp>
    <dsp:sp modelId="{FE282968-E979-4ACB-A31B-4F19F43C5562}">
      <dsp:nvSpPr>
        <dsp:cNvPr id="0" name=""/>
        <dsp:cNvSpPr/>
      </dsp:nvSpPr>
      <dsp:spPr>
        <a:xfrm>
          <a:off x="3076960"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Even well-intentioned arrangements can violate the law</a:t>
          </a:r>
        </a:p>
      </dsp:txBody>
      <dsp:txXfrm>
        <a:off x="3076960" y="2671506"/>
        <a:ext cx="3072455" cy="595344"/>
      </dsp:txXfrm>
    </dsp:sp>
    <dsp:sp modelId="{EBB67EA5-2E43-40BA-9D63-BEAB118D950F}">
      <dsp:nvSpPr>
        <dsp:cNvPr id="0" name=""/>
        <dsp:cNvSpPr/>
      </dsp:nvSpPr>
      <dsp:spPr>
        <a:xfrm>
          <a:off x="6149416"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Laws Emphasize both substance (Is the nature and intent of the arrangement appropriate?) and form (Is the agreement in writing?  Does it include required provisions?)</a:t>
          </a:r>
        </a:p>
      </dsp:txBody>
      <dsp:txXfrm>
        <a:off x="6149416" y="2671506"/>
        <a:ext cx="3072455" cy="595344"/>
      </dsp:txXfrm>
    </dsp:sp>
    <dsp:sp modelId="{FD59E319-90FE-44E9-8DE6-E1B3D8FE0C61}">
      <dsp:nvSpPr>
        <dsp:cNvPr id="0" name=""/>
        <dsp:cNvSpPr/>
      </dsp:nvSpPr>
      <dsp:spPr>
        <a:xfrm rot="10800000">
          <a:off x="0" y="926"/>
          <a:ext cx="9226377" cy="199111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Anti-Kickback Statute (AKS) and Stark Law are designed to prevent fraud and abuse that could harm federal healthcare programs and patients</a:t>
          </a:r>
        </a:p>
      </dsp:txBody>
      <dsp:txXfrm rot="10800000">
        <a:off x="0" y="926"/>
        <a:ext cx="9226377" cy="12937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85901-92BB-41D8-8C40-4B1C5FDED739}">
      <dsp:nvSpPr>
        <dsp:cNvPr id="0" name=""/>
        <dsp:cNvSpPr/>
      </dsp:nvSpPr>
      <dsp:spPr>
        <a:xfrm>
          <a:off x="1876280" y="0"/>
          <a:ext cx="5473817" cy="547381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B5CBA-CBDA-4584-9544-8BCEBD0CA617}">
      <dsp:nvSpPr>
        <dsp:cNvPr id="0" name=""/>
        <dsp:cNvSpPr/>
      </dsp:nvSpPr>
      <dsp:spPr>
        <a:xfrm>
          <a:off x="2080475" y="355798"/>
          <a:ext cx="2492732" cy="21895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The AKS prohibits payments or other transfers of value that are intended to induce referrals</a:t>
          </a:r>
        </a:p>
        <a:p>
          <a:pPr marL="57150" lvl="1" indent="-57150" algn="l" defTabSz="488950">
            <a:lnSpc>
              <a:spcPct val="90000"/>
            </a:lnSpc>
            <a:spcBef>
              <a:spcPct val="0"/>
            </a:spcBef>
            <a:spcAft>
              <a:spcPct val="15000"/>
            </a:spcAft>
            <a:buChar char="•"/>
          </a:pPr>
          <a:r>
            <a:rPr lang="en-US" sz="1100" kern="1200" dirty="0"/>
            <a:t>A relationship will violate the AKS if just one purpose is an intent to improperly induce referrals</a:t>
          </a:r>
        </a:p>
      </dsp:txBody>
      <dsp:txXfrm>
        <a:off x="2187359" y="462682"/>
        <a:ext cx="2278964" cy="1975758"/>
      </dsp:txXfrm>
    </dsp:sp>
    <dsp:sp modelId="{E4B81D22-54E7-44FC-9394-7903B41BD64B}">
      <dsp:nvSpPr>
        <dsp:cNvPr id="0" name=""/>
        <dsp:cNvSpPr/>
      </dsp:nvSpPr>
      <dsp:spPr>
        <a:xfrm>
          <a:off x="4706221" y="370478"/>
          <a:ext cx="2386628" cy="2160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AKS prohibits ECMCC from “knowingly and willfully” offering, requesting, giving, or taking any “remuneration”—basically, anything of value—in exchange for healthcare business</a:t>
          </a:r>
        </a:p>
      </dsp:txBody>
      <dsp:txXfrm>
        <a:off x="4811672" y="475929"/>
        <a:ext cx="2175726" cy="1949263"/>
      </dsp:txXfrm>
    </dsp:sp>
    <dsp:sp modelId="{F657AEA9-54DD-4187-BF47-3ACE35C792AE}">
      <dsp:nvSpPr>
        <dsp:cNvPr id="0" name=""/>
        <dsp:cNvSpPr/>
      </dsp:nvSpPr>
      <dsp:spPr>
        <a:xfrm>
          <a:off x="2081679" y="2778235"/>
          <a:ext cx="2490323" cy="2439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Violations of the AKS may result in significant civil and criminal penalties</a:t>
          </a:r>
        </a:p>
        <a:p>
          <a:pPr marL="57150" lvl="1" indent="-57150" algn="l" defTabSz="488950">
            <a:lnSpc>
              <a:spcPct val="90000"/>
            </a:lnSpc>
            <a:spcBef>
              <a:spcPct val="0"/>
            </a:spcBef>
            <a:spcAft>
              <a:spcPct val="15000"/>
            </a:spcAft>
            <a:buChar char="•"/>
          </a:pPr>
          <a:r>
            <a:rPr lang="en-US" sz="1100" kern="1200" dirty="0"/>
            <a:t>Forfeiture of federal healthcare program reimbursement</a:t>
          </a:r>
        </a:p>
        <a:p>
          <a:pPr marL="57150" lvl="1" indent="-57150" algn="l" defTabSz="488950">
            <a:lnSpc>
              <a:spcPct val="90000"/>
            </a:lnSpc>
            <a:spcBef>
              <a:spcPct val="0"/>
            </a:spcBef>
            <a:spcAft>
              <a:spcPct val="15000"/>
            </a:spcAft>
            <a:buChar char="•"/>
          </a:pPr>
          <a:r>
            <a:rPr lang="en-US" sz="1100" kern="1200" dirty="0"/>
            <a:t>Treble damages under the False Claims Act</a:t>
          </a:r>
        </a:p>
        <a:p>
          <a:pPr marL="114300" lvl="2" indent="-57150" algn="l" defTabSz="488950">
            <a:lnSpc>
              <a:spcPct val="90000"/>
            </a:lnSpc>
            <a:spcBef>
              <a:spcPct val="0"/>
            </a:spcBef>
            <a:spcAft>
              <a:spcPct val="15000"/>
            </a:spcAft>
            <a:buChar char="•"/>
          </a:pPr>
          <a:r>
            <a:rPr lang="en-US" sz="1100" kern="1200" dirty="0"/>
            <a:t>An underlying AKS violation renders claims per se false under the False Claims Act</a:t>
          </a:r>
        </a:p>
        <a:p>
          <a:pPr marL="57150" lvl="1" indent="-57150" algn="l" defTabSz="488950">
            <a:lnSpc>
              <a:spcPct val="90000"/>
            </a:lnSpc>
            <a:spcBef>
              <a:spcPct val="0"/>
            </a:spcBef>
            <a:spcAft>
              <a:spcPct val="15000"/>
            </a:spcAft>
            <a:buChar char="•"/>
          </a:pPr>
          <a:r>
            <a:rPr lang="en-US" sz="1100" kern="1200"/>
            <a:t>Exclusion from federal healthcare programs</a:t>
          </a:r>
        </a:p>
        <a:p>
          <a:pPr marL="57150" lvl="1" indent="-57150" algn="l" defTabSz="488950">
            <a:lnSpc>
              <a:spcPct val="90000"/>
            </a:lnSpc>
            <a:spcBef>
              <a:spcPct val="0"/>
            </a:spcBef>
            <a:spcAft>
              <a:spcPct val="15000"/>
            </a:spcAft>
            <a:buChar char="•"/>
          </a:pPr>
          <a:r>
            <a:rPr lang="en-US" sz="1100" kern="1200" dirty="0"/>
            <a:t>Prison</a:t>
          </a:r>
        </a:p>
      </dsp:txBody>
      <dsp:txXfrm>
        <a:off x="2200777" y="2897333"/>
        <a:ext cx="2252127" cy="2201528"/>
      </dsp:txXfrm>
    </dsp:sp>
    <dsp:sp modelId="{0E337D5E-048A-477D-9C72-D0D008432FC5}">
      <dsp:nvSpPr>
        <dsp:cNvPr id="0" name=""/>
        <dsp:cNvSpPr/>
      </dsp:nvSpPr>
      <dsp:spPr>
        <a:xfrm>
          <a:off x="4681063" y="2811779"/>
          <a:ext cx="2436943" cy="2422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Example</a:t>
          </a:r>
          <a:r>
            <a:rPr lang="en-US" sz="1100" kern="1200" dirty="0"/>
            <a:t>: A hospital chain settled for $513 million with the federal government for AKS violations stemming from above-fair-market value payments made to OB-GYN clinic operators. The federal government contended that the payments to the clinic were made to induce referrals back to the hospital chain and its subsidiaries</a:t>
          </a:r>
        </a:p>
      </dsp:txBody>
      <dsp:txXfrm>
        <a:off x="4799342" y="2930058"/>
        <a:ext cx="2200385" cy="21863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84B7-11E7-4E50-83CC-03C216493A17}">
      <dsp:nvSpPr>
        <dsp:cNvPr id="0" name=""/>
        <dsp:cNvSpPr/>
      </dsp:nvSpPr>
      <dsp:spPr>
        <a:xfrm>
          <a:off x="0" y="4967"/>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288AF-093D-4949-9104-EAF8D22C9231}">
      <dsp:nvSpPr>
        <dsp:cNvPr id="0" name=""/>
        <dsp:cNvSpPr/>
      </dsp:nvSpPr>
      <dsp:spPr>
        <a:xfrm>
          <a:off x="473825" y="357399"/>
          <a:ext cx="862343" cy="861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C3AB9-A758-4E8A-A1D4-9A3F6FB1A756}">
      <dsp:nvSpPr>
        <dsp:cNvPr id="0" name=""/>
        <dsp:cNvSpPr/>
      </dsp:nvSpPr>
      <dsp:spPr>
        <a:xfrm>
          <a:off x="1809994" y="4967"/>
          <a:ext cx="4151869"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The Stark Law prohibits a physician from referring Medicare and Medicaid patients for certain “designated health services” to a facility with which the physician group, physician (or an immediate family member) has a “financial relationship,” unless a specific exception is met</a:t>
          </a:r>
        </a:p>
      </dsp:txBody>
      <dsp:txXfrm>
        <a:off x="1809994" y="4967"/>
        <a:ext cx="4151869" cy="1567896"/>
      </dsp:txXfrm>
    </dsp:sp>
    <dsp:sp modelId="{609ECCCE-7EE4-440E-BA63-8A207C680D67}">
      <dsp:nvSpPr>
        <dsp:cNvPr id="0" name=""/>
        <dsp:cNvSpPr/>
      </dsp:nvSpPr>
      <dsp:spPr>
        <a:xfrm>
          <a:off x="5961863" y="4967"/>
          <a:ext cx="3193598" cy="156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74" tIns="165774" rIns="165774" bIns="165774" numCol="1" spcCol="1270" anchor="ctr" anchorCtr="0">
          <a:noAutofit/>
        </a:bodyPr>
        <a:lstStyle/>
        <a:p>
          <a:pPr marL="0" lvl="0" indent="0" algn="l" defTabSz="488950">
            <a:lnSpc>
              <a:spcPct val="100000"/>
            </a:lnSpc>
            <a:spcBef>
              <a:spcPct val="0"/>
            </a:spcBef>
            <a:spcAft>
              <a:spcPct val="35000"/>
            </a:spcAft>
            <a:buNone/>
          </a:pPr>
          <a:r>
            <a:rPr lang="en-US" sz="1100" kern="1200"/>
            <a:t>ECMCC is able to employ and contract with physicians if the arrangements fit within exceptions to the Stark Law</a:t>
          </a:r>
        </a:p>
      </dsp:txBody>
      <dsp:txXfrm>
        <a:off x="5961863" y="4967"/>
        <a:ext cx="3193598" cy="1566365"/>
      </dsp:txXfrm>
    </dsp:sp>
    <dsp:sp modelId="{C776DA2D-6838-40A6-9EA6-5593E4EEA020}">
      <dsp:nvSpPr>
        <dsp:cNvPr id="0" name=""/>
        <dsp:cNvSpPr/>
      </dsp:nvSpPr>
      <dsp:spPr>
        <a:xfrm>
          <a:off x="0" y="1952960"/>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A4204-C42A-4637-BBCE-A95E2A424E14}">
      <dsp:nvSpPr>
        <dsp:cNvPr id="0" name=""/>
        <dsp:cNvSpPr/>
      </dsp:nvSpPr>
      <dsp:spPr>
        <a:xfrm>
          <a:off x="473825" y="2305392"/>
          <a:ext cx="862343" cy="861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3D700-AE5F-4B56-BDE6-6A6CB6F27B35}">
      <dsp:nvSpPr>
        <dsp:cNvPr id="0" name=""/>
        <dsp:cNvSpPr/>
      </dsp:nvSpPr>
      <dsp:spPr>
        <a:xfrm>
          <a:off x="1809994" y="1952960"/>
          <a:ext cx="4151869"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If a financial relationship violates the Stark Law, every single Medicare or Medicaid referral for designated health services that the physician makes to ECMCC is impermissible</a:t>
          </a:r>
        </a:p>
      </dsp:txBody>
      <dsp:txXfrm>
        <a:off x="1809994" y="1952960"/>
        <a:ext cx="4151869" cy="1567896"/>
      </dsp:txXfrm>
    </dsp:sp>
    <dsp:sp modelId="{C7006920-6304-4A2C-98D7-26840F14D5F6}">
      <dsp:nvSpPr>
        <dsp:cNvPr id="0" name=""/>
        <dsp:cNvSpPr/>
      </dsp:nvSpPr>
      <dsp:spPr>
        <a:xfrm>
          <a:off x="5961863" y="1952960"/>
          <a:ext cx="3193598" cy="156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74" tIns="165774" rIns="165774" bIns="165774" numCol="1" spcCol="1270" anchor="ctr" anchorCtr="0">
          <a:noAutofit/>
        </a:bodyPr>
        <a:lstStyle/>
        <a:p>
          <a:pPr marL="0" lvl="0" indent="0" algn="l" defTabSz="488950">
            <a:lnSpc>
              <a:spcPct val="100000"/>
            </a:lnSpc>
            <a:spcBef>
              <a:spcPct val="0"/>
            </a:spcBef>
            <a:spcAft>
              <a:spcPct val="35000"/>
            </a:spcAft>
            <a:buNone/>
          </a:pPr>
          <a:r>
            <a:rPr lang="en-US" sz="1100" kern="1200"/>
            <a:t>ECMCC must repay any Medicare or Medicaid reimbursement that is received for designated health services referred by the physician</a:t>
          </a:r>
        </a:p>
        <a:p>
          <a:pPr marL="0" lvl="0" indent="0" algn="l" defTabSz="488950">
            <a:lnSpc>
              <a:spcPct val="100000"/>
            </a:lnSpc>
            <a:spcBef>
              <a:spcPct val="0"/>
            </a:spcBef>
            <a:spcAft>
              <a:spcPct val="35000"/>
            </a:spcAft>
            <a:buNone/>
          </a:pPr>
          <a:r>
            <a:rPr lang="en-US" sz="1100" kern="1200"/>
            <a:t>Additional fines and penalties are possible as well</a:t>
          </a:r>
        </a:p>
      </dsp:txBody>
      <dsp:txXfrm>
        <a:off x="5961863" y="1952960"/>
        <a:ext cx="3193598" cy="1566365"/>
      </dsp:txXfrm>
    </dsp:sp>
    <dsp:sp modelId="{711655F6-3C63-4660-B9D0-0BE05B74DE7C}">
      <dsp:nvSpPr>
        <dsp:cNvPr id="0" name=""/>
        <dsp:cNvSpPr/>
      </dsp:nvSpPr>
      <dsp:spPr>
        <a:xfrm>
          <a:off x="0" y="3900952"/>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0588E-9EA0-4C1F-9858-EB5EEBADED72}">
      <dsp:nvSpPr>
        <dsp:cNvPr id="0" name=""/>
        <dsp:cNvSpPr/>
      </dsp:nvSpPr>
      <dsp:spPr>
        <a:xfrm>
          <a:off x="473825" y="4253385"/>
          <a:ext cx="862343" cy="8615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C25C3-2FDB-4ED8-A4CD-8E286ABF0AE9}">
      <dsp:nvSpPr>
        <dsp:cNvPr id="0" name=""/>
        <dsp:cNvSpPr/>
      </dsp:nvSpPr>
      <dsp:spPr>
        <a:xfrm>
          <a:off x="1809994" y="3900952"/>
          <a:ext cx="7345468"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Example: The Stark Law allows employed physicians to make referrals to their employer so long as certain requirements are met, including that compensation does not take into account the volume or value of referrals. One South Carolina hospital settled for </a:t>
          </a:r>
          <a:r>
            <a:rPr lang="en-US" sz="1400" b="1" u="sng" kern="1200"/>
            <a:t>$72.4 million </a:t>
          </a:r>
          <a:r>
            <a:rPr lang="en-US" sz="1400" kern="1200"/>
            <a:t>with the federal government because, in part, they offered productivity bonuses to physicians that took into account their volume of referrals, running afoul of this requirement </a:t>
          </a:r>
        </a:p>
      </dsp:txBody>
      <dsp:txXfrm>
        <a:off x="1809994" y="3900952"/>
        <a:ext cx="7345468" cy="15678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FA1E-9037-4958-AA47-472F2AF8248F}">
      <dsp:nvSpPr>
        <dsp:cNvPr id="0" name=""/>
        <dsp:cNvSpPr/>
      </dsp:nvSpPr>
      <dsp:spPr>
        <a:xfrm>
          <a:off x="668" y="943631"/>
          <a:ext cx="1321292" cy="1321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Individually Identifiable health information</a:t>
          </a:r>
        </a:p>
      </dsp:txBody>
      <dsp:txXfrm>
        <a:off x="194167" y="1137130"/>
        <a:ext cx="934294" cy="934294"/>
      </dsp:txXfrm>
    </dsp:sp>
    <dsp:sp modelId="{FF808138-6554-4104-9254-965E712D126D}">
      <dsp:nvSpPr>
        <dsp:cNvPr id="0" name=""/>
        <dsp:cNvSpPr/>
      </dsp:nvSpPr>
      <dsp:spPr>
        <a:xfrm>
          <a:off x="1429249" y="1221103"/>
          <a:ext cx="766349" cy="766349"/>
        </a:xfrm>
        <a:prstGeom prst="mathPlus">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30829" y="1514155"/>
        <a:ext cx="563189" cy="180245"/>
      </dsp:txXfrm>
    </dsp:sp>
    <dsp:sp modelId="{4031F82E-2A8A-435A-86BA-F8957243E49B}">
      <dsp:nvSpPr>
        <dsp:cNvPr id="0" name=""/>
        <dsp:cNvSpPr/>
      </dsp:nvSpPr>
      <dsp:spPr>
        <a:xfrm>
          <a:off x="2302888" y="943631"/>
          <a:ext cx="1321292" cy="1321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Identifiers</a:t>
          </a:r>
        </a:p>
      </dsp:txBody>
      <dsp:txXfrm>
        <a:off x="2496387" y="1137130"/>
        <a:ext cx="934294" cy="934294"/>
      </dsp:txXfrm>
    </dsp:sp>
    <dsp:sp modelId="{B6B35118-7CBC-48B2-900B-473B8B88797F}">
      <dsp:nvSpPr>
        <dsp:cNvPr id="0" name=""/>
        <dsp:cNvSpPr/>
      </dsp:nvSpPr>
      <dsp:spPr>
        <a:xfrm>
          <a:off x="3731469" y="1221103"/>
          <a:ext cx="766349" cy="766349"/>
        </a:xfrm>
        <a:prstGeom prst="mathEqual">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33049" y="1378971"/>
        <a:ext cx="563189" cy="450613"/>
      </dsp:txXfrm>
    </dsp:sp>
    <dsp:sp modelId="{94343791-0D7F-4D10-8340-0F891175861A}">
      <dsp:nvSpPr>
        <dsp:cNvPr id="0" name=""/>
        <dsp:cNvSpPr/>
      </dsp:nvSpPr>
      <dsp:spPr>
        <a:xfrm>
          <a:off x="4605108" y="745708"/>
          <a:ext cx="1906876" cy="1717138"/>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Protected Health Information (PHI)</a:t>
          </a:r>
        </a:p>
      </dsp:txBody>
      <dsp:txXfrm>
        <a:off x="4884364" y="997177"/>
        <a:ext cx="1348364" cy="121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8166F-CD29-471C-A221-F775A96810CC}">
      <dsp:nvSpPr>
        <dsp:cNvPr id="0" name=""/>
        <dsp:cNvSpPr/>
      </dsp:nvSpPr>
      <dsp:spPr>
        <a:xfrm>
          <a:off x="0" y="1770"/>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14D26-5D30-47AA-9CAD-C43FF640C783}">
      <dsp:nvSpPr>
        <dsp:cNvPr id="0" name=""/>
        <dsp:cNvSpPr/>
      </dsp:nvSpPr>
      <dsp:spPr>
        <a:xfrm>
          <a:off x="228242" y="171537"/>
          <a:ext cx="414986" cy="414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D20CC-6080-4BB4-824A-760FA20DB68B}">
      <dsp:nvSpPr>
        <dsp:cNvPr id="0" name=""/>
        <dsp:cNvSpPr/>
      </dsp:nvSpPr>
      <dsp:spPr>
        <a:xfrm>
          <a:off x="871471" y="1770"/>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Welcome to ECMCC’s Mandatory Compliance Training for vendors. In order to receive credit for this course you will be required to pass a quiz and complete an attestation. </a:t>
          </a:r>
        </a:p>
      </dsp:txBody>
      <dsp:txXfrm>
        <a:off x="871471" y="1770"/>
        <a:ext cx="8272528" cy="754520"/>
      </dsp:txXfrm>
    </dsp:sp>
    <dsp:sp modelId="{B88A6FF4-2D54-4288-A871-BDD91B1037C9}">
      <dsp:nvSpPr>
        <dsp:cNvPr id="0" name=""/>
        <dsp:cNvSpPr/>
      </dsp:nvSpPr>
      <dsp:spPr>
        <a:xfrm>
          <a:off x="0" y="944921"/>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644C3-30F4-473E-A63F-3A2AE5C3CEA8}">
      <dsp:nvSpPr>
        <dsp:cNvPr id="0" name=""/>
        <dsp:cNvSpPr/>
      </dsp:nvSpPr>
      <dsp:spPr>
        <a:xfrm>
          <a:off x="228242" y="1114688"/>
          <a:ext cx="414986" cy="414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B8281-B637-4214-95AB-B2CA1BF38556}">
      <dsp:nvSpPr>
        <dsp:cNvPr id="0" name=""/>
        <dsp:cNvSpPr/>
      </dsp:nvSpPr>
      <dsp:spPr>
        <a:xfrm>
          <a:off x="871471" y="944921"/>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ECMCC is committed to fostering a culture of compliance and integrity and to ensuring that all operate at only the highest standards for ethical conduct </a:t>
          </a:r>
        </a:p>
      </dsp:txBody>
      <dsp:txXfrm>
        <a:off x="871471" y="944921"/>
        <a:ext cx="8272528" cy="754520"/>
      </dsp:txXfrm>
    </dsp:sp>
    <dsp:sp modelId="{549BFAB0-6F50-4DDD-9B5C-E930972B78F3}">
      <dsp:nvSpPr>
        <dsp:cNvPr id="0" name=""/>
        <dsp:cNvSpPr/>
      </dsp:nvSpPr>
      <dsp:spPr>
        <a:xfrm>
          <a:off x="0" y="1888072"/>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56A19-8A2E-43FC-866D-86CB0E354FC8}">
      <dsp:nvSpPr>
        <dsp:cNvPr id="0" name=""/>
        <dsp:cNvSpPr/>
      </dsp:nvSpPr>
      <dsp:spPr>
        <a:xfrm>
          <a:off x="228242" y="2057839"/>
          <a:ext cx="414986" cy="414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FEB1E-2E5D-4629-B369-8650DF3E544E}">
      <dsp:nvSpPr>
        <dsp:cNvPr id="0" name=""/>
        <dsp:cNvSpPr/>
      </dsp:nvSpPr>
      <dsp:spPr>
        <a:xfrm>
          <a:off x="871471" y="1888072"/>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This training will provide you with important information regarding ECMCC’s Compliance Program </a:t>
          </a:r>
        </a:p>
      </dsp:txBody>
      <dsp:txXfrm>
        <a:off x="871471" y="1888072"/>
        <a:ext cx="8272528" cy="754520"/>
      </dsp:txXfrm>
    </dsp:sp>
    <dsp:sp modelId="{61F0D1E4-184F-4E6B-86A0-13CD7F2D1198}">
      <dsp:nvSpPr>
        <dsp:cNvPr id="0" name=""/>
        <dsp:cNvSpPr/>
      </dsp:nvSpPr>
      <dsp:spPr>
        <a:xfrm>
          <a:off x="0" y="2831223"/>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E3D67-7F05-4DCB-BF0C-32F1BE1B1340}">
      <dsp:nvSpPr>
        <dsp:cNvPr id="0" name=""/>
        <dsp:cNvSpPr/>
      </dsp:nvSpPr>
      <dsp:spPr>
        <a:xfrm>
          <a:off x="228242" y="3000990"/>
          <a:ext cx="414986" cy="414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171FE-32A4-4DE4-A9C5-F1F8DDD83B40}">
      <dsp:nvSpPr>
        <dsp:cNvPr id="0" name=""/>
        <dsp:cNvSpPr/>
      </dsp:nvSpPr>
      <dsp:spPr>
        <a:xfrm>
          <a:off x="871471" y="2831223"/>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This training also will cover compliance with laws, rules and regulations that apply to ECMCC, including the Stark Law and Anti-Kickback Statute and the False claims Act </a:t>
          </a:r>
        </a:p>
      </dsp:txBody>
      <dsp:txXfrm>
        <a:off x="871471" y="2831223"/>
        <a:ext cx="8272528" cy="754520"/>
      </dsp:txXfrm>
    </dsp:sp>
    <dsp:sp modelId="{54582BAC-DCDC-484C-9E1E-DB253A599FD9}">
      <dsp:nvSpPr>
        <dsp:cNvPr id="0" name=""/>
        <dsp:cNvSpPr/>
      </dsp:nvSpPr>
      <dsp:spPr>
        <a:xfrm>
          <a:off x="0" y="3774374"/>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379B1-C689-43FA-88C0-8E68A6C53B0D}">
      <dsp:nvSpPr>
        <dsp:cNvPr id="0" name=""/>
        <dsp:cNvSpPr/>
      </dsp:nvSpPr>
      <dsp:spPr>
        <a:xfrm>
          <a:off x="228242" y="3944141"/>
          <a:ext cx="414986" cy="414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DACB7-0D7B-481F-979E-59B68A69475C}">
      <dsp:nvSpPr>
        <dsp:cNvPr id="0" name=""/>
        <dsp:cNvSpPr/>
      </dsp:nvSpPr>
      <dsp:spPr>
        <a:xfrm>
          <a:off x="871471" y="3774374"/>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dirty="0"/>
            <a:t>Once you have completed this training course, please complete the attached attestation and return it to the Compliance Office to nmund@ecmc.edu </a:t>
          </a:r>
        </a:p>
      </dsp:txBody>
      <dsp:txXfrm>
        <a:off x="871471" y="3774374"/>
        <a:ext cx="8272528" cy="754520"/>
      </dsp:txXfrm>
    </dsp:sp>
    <dsp:sp modelId="{912474C6-BEBB-45AA-BE0A-60F40A4F1086}">
      <dsp:nvSpPr>
        <dsp:cNvPr id="0" name=""/>
        <dsp:cNvSpPr/>
      </dsp:nvSpPr>
      <dsp:spPr>
        <a:xfrm>
          <a:off x="0" y="4717525"/>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AB584-EFA1-4797-9B50-1E1B4A474219}">
      <dsp:nvSpPr>
        <dsp:cNvPr id="0" name=""/>
        <dsp:cNvSpPr/>
      </dsp:nvSpPr>
      <dsp:spPr>
        <a:xfrm>
          <a:off x="228242" y="4887292"/>
          <a:ext cx="414986" cy="4149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B0457-0562-404C-879E-325705D60D3E}">
      <dsp:nvSpPr>
        <dsp:cNvPr id="0" name=""/>
        <dsp:cNvSpPr/>
      </dsp:nvSpPr>
      <dsp:spPr>
        <a:xfrm>
          <a:off x="871471" y="4717525"/>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If you have any questions about this training, please contact ECMCC’s Office of Corporate Compliance at 716-898-6439</a:t>
          </a:r>
        </a:p>
      </dsp:txBody>
      <dsp:txXfrm>
        <a:off x="871471" y="4717525"/>
        <a:ext cx="8272528" cy="7545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5778-C879-40E2-9CC1-D839B64DD581}">
      <dsp:nvSpPr>
        <dsp:cNvPr id="0" name=""/>
        <dsp:cNvSpPr/>
      </dsp:nvSpPr>
      <dsp:spPr>
        <a:xfrm>
          <a:off x="3048000" y="1729751"/>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B2E215-ECE7-4F6D-9AC6-3726BB3881EC}">
      <dsp:nvSpPr>
        <dsp:cNvPr id="0" name=""/>
        <dsp:cNvSpPr/>
      </dsp:nvSpPr>
      <dsp:spPr>
        <a:xfrm>
          <a:off x="3002280" y="1729751"/>
          <a:ext cx="91440" cy="374265"/>
        </a:xfrm>
        <a:custGeom>
          <a:avLst/>
          <a:gdLst/>
          <a:ahLst/>
          <a:cxnLst/>
          <a:rect l="0" t="0" r="0" b="0"/>
          <a:pathLst>
            <a:path>
              <a:moveTo>
                <a:pt x="45720" y="0"/>
              </a:moveTo>
              <a:lnTo>
                <a:pt x="45720"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AA48E1-383E-4C25-9BCE-335A9A939487}">
      <dsp:nvSpPr>
        <dsp:cNvPr id="0" name=""/>
        <dsp:cNvSpPr/>
      </dsp:nvSpPr>
      <dsp:spPr>
        <a:xfrm>
          <a:off x="891517" y="1729751"/>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33B189-9315-4E50-B0C5-267BD23750C7}">
      <dsp:nvSpPr>
        <dsp:cNvPr id="0" name=""/>
        <dsp:cNvSpPr/>
      </dsp:nvSpPr>
      <dsp:spPr>
        <a:xfrm>
          <a:off x="2156891" y="838643"/>
          <a:ext cx="1782216" cy="89110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Demographic data relating to an individual’s past, present or future…</a:t>
          </a:r>
        </a:p>
      </dsp:txBody>
      <dsp:txXfrm>
        <a:off x="2156891" y="838643"/>
        <a:ext cx="1782216" cy="891108"/>
      </dsp:txXfrm>
    </dsp:sp>
    <dsp:sp modelId="{96A4B807-4B57-4966-910C-CA9DC08849D7}">
      <dsp:nvSpPr>
        <dsp:cNvPr id="0" name=""/>
        <dsp:cNvSpPr/>
      </dsp:nvSpPr>
      <dsp:spPr>
        <a:xfrm>
          <a:off x="409"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Physical or mental health or condition</a:t>
          </a:r>
        </a:p>
      </dsp:txBody>
      <dsp:txXfrm>
        <a:off x="409" y="2104017"/>
        <a:ext cx="1782216" cy="891108"/>
      </dsp:txXfrm>
    </dsp:sp>
    <dsp:sp modelId="{4AD375CA-9764-4869-8285-ACB4D5535D76}">
      <dsp:nvSpPr>
        <dsp:cNvPr id="0" name=""/>
        <dsp:cNvSpPr/>
      </dsp:nvSpPr>
      <dsp:spPr>
        <a:xfrm>
          <a:off x="2156891"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Treatment</a:t>
          </a:r>
        </a:p>
      </dsp:txBody>
      <dsp:txXfrm>
        <a:off x="2156891" y="2104017"/>
        <a:ext cx="1782216" cy="891108"/>
      </dsp:txXfrm>
    </dsp:sp>
    <dsp:sp modelId="{6132ED8F-515A-4383-A69C-52F2327548D3}">
      <dsp:nvSpPr>
        <dsp:cNvPr id="0" name=""/>
        <dsp:cNvSpPr/>
      </dsp:nvSpPr>
      <dsp:spPr>
        <a:xfrm>
          <a:off x="4313373"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Payment for the provision of health care</a:t>
          </a:r>
        </a:p>
      </dsp:txBody>
      <dsp:txXfrm>
        <a:off x="4313373" y="2104017"/>
        <a:ext cx="1782216" cy="8911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43A72-BC53-4976-84E1-E9F5F28AA335}">
      <dsp:nvSpPr>
        <dsp:cNvPr id="0" name=""/>
        <dsp:cNvSpPr/>
      </dsp:nvSpPr>
      <dsp:spPr>
        <a:xfrm>
          <a:off x="0" y="643"/>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77837-653D-4000-9F8B-A77FC90D188A}">
      <dsp:nvSpPr>
        <dsp:cNvPr id="0" name=""/>
        <dsp:cNvSpPr/>
      </dsp:nvSpPr>
      <dsp:spPr>
        <a:xfrm>
          <a:off x="455581" y="339506"/>
          <a:ext cx="828330" cy="82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39909-1473-4462-80D8-D86C4F7913DE}">
      <dsp:nvSpPr>
        <dsp:cNvPr id="0" name=""/>
        <dsp:cNvSpPr/>
      </dsp:nvSpPr>
      <dsp:spPr>
        <a:xfrm>
          <a:off x="1739493" y="643"/>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It is the responsibility of all ECMCC employees and vendors to protect the security of our patients’ PHI and prevent disclosures to unauthorized individuals.</a:t>
          </a:r>
          <a:endParaRPr lang="en-US" sz="2100" kern="1200"/>
        </a:p>
      </dsp:txBody>
      <dsp:txXfrm>
        <a:off x="1739493" y="643"/>
        <a:ext cx="7312531" cy="1506055"/>
      </dsp:txXfrm>
    </dsp:sp>
    <dsp:sp modelId="{DDF8F35D-39A1-4C4F-9274-9F87106C7D4A}">
      <dsp:nvSpPr>
        <dsp:cNvPr id="0" name=""/>
        <dsp:cNvSpPr/>
      </dsp:nvSpPr>
      <dsp:spPr>
        <a:xfrm>
          <a:off x="0" y="1883212"/>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D35BF-66E4-415E-9930-0E85C86C00C9}">
      <dsp:nvSpPr>
        <dsp:cNvPr id="0" name=""/>
        <dsp:cNvSpPr/>
      </dsp:nvSpPr>
      <dsp:spPr>
        <a:xfrm>
          <a:off x="455581" y="2222075"/>
          <a:ext cx="828330" cy="8283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647A5-2AD1-4374-90C6-08863BEECFFB}">
      <dsp:nvSpPr>
        <dsp:cNvPr id="0" name=""/>
        <dsp:cNvSpPr/>
      </dsp:nvSpPr>
      <dsp:spPr>
        <a:xfrm>
          <a:off x="1739493" y="1883212"/>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Any vendor that has access to PHI of ECMCC patients is required to sign a Business Associate Agreement which includes requirements for securely handling and storing PHI.</a:t>
          </a:r>
          <a:endParaRPr lang="en-US" sz="2100" kern="1200"/>
        </a:p>
      </dsp:txBody>
      <dsp:txXfrm>
        <a:off x="1739493" y="1883212"/>
        <a:ext cx="7312531" cy="1506055"/>
      </dsp:txXfrm>
    </dsp:sp>
    <dsp:sp modelId="{E1E383E8-38E4-4678-9FB9-D76AD89854F2}">
      <dsp:nvSpPr>
        <dsp:cNvPr id="0" name=""/>
        <dsp:cNvSpPr/>
      </dsp:nvSpPr>
      <dsp:spPr>
        <a:xfrm>
          <a:off x="0" y="3765782"/>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47E8-B18C-4D9B-81F9-F6CE25C62B0B}">
      <dsp:nvSpPr>
        <dsp:cNvPr id="0" name=""/>
        <dsp:cNvSpPr/>
      </dsp:nvSpPr>
      <dsp:spPr>
        <a:xfrm>
          <a:off x="455581" y="4104644"/>
          <a:ext cx="828330" cy="82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C99DA-7340-492F-9C01-78B816DE8408}">
      <dsp:nvSpPr>
        <dsp:cNvPr id="0" name=""/>
        <dsp:cNvSpPr/>
      </dsp:nvSpPr>
      <dsp:spPr>
        <a:xfrm>
          <a:off x="1739493" y="3765782"/>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Any employee or vendor who becomes aware that PHI may have been improperly disclosed to unauthorized individuals must notify the Privacy Officer immediately at 716-898-5880.</a:t>
          </a:r>
          <a:endParaRPr lang="en-US" sz="2100" kern="1200"/>
        </a:p>
      </dsp:txBody>
      <dsp:txXfrm>
        <a:off x="1739493" y="3765782"/>
        <a:ext cx="7312531" cy="1506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6C62-2A42-47C4-ABD1-C25F247DEBC0}">
      <dsp:nvSpPr>
        <dsp:cNvPr id="0" name=""/>
        <dsp:cNvSpPr/>
      </dsp:nvSpPr>
      <dsp:spPr>
        <a:xfrm>
          <a:off x="2477766" y="897059"/>
          <a:ext cx="1140201" cy="986320"/>
        </a:xfrm>
        <a:prstGeom prst="hexagon">
          <a:avLst>
            <a:gd name="adj" fmla="val 28570"/>
            <a:gd name="vf" fmla="val 11547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Ethics</a:t>
          </a:r>
        </a:p>
      </dsp:txBody>
      <dsp:txXfrm>
        <a:off x="2666713" y="1060506"/>
        <a:ext cx="762307" cy="659426"/>
      </dsp:txXfrm>
    </dsp:sp>
    <dsp:sp modelId="{3F2F88CC-5413-4030-8944-1F5C21A0F32B}">
      <dsp:nvSpPr>
        <dsp:cNvPr id="0" name=""/>
        <dsp:cNvSpPr/>
      </dsp:nvSpPr>
      <dsp:spPr>
        <a:xfrm>
          <a:off x="3191751" y="425171"/>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2E40E83-3CF5-4FC9-BC32-B4B8764AFAD1}">
      <dsp:nvSpPr>
        <dsp:cNvPr id="0" name=""/>
        <dsp:cNvSpPr/>
      </dsp:nvSpPr>
      <dsp:spPr>
        <a:xfrm>
          <a:off x="2582795" y="0"/>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Integrity</a:t>
          </a:r>
        </a:p>
      </dsp:txBody>
      <dsp:txXfrm>
        <a:off x="2737643" y="133962"/>
        <a:ext cx="624690" cy="540430"/>
      </dsp:txXfrm>
    </dsp:sp>
    <dsp:sp modelId="{8B4E0C25-E321-4EE9-B6A3-5FD4908BE498}">
      <dsp:nvSpPr>
        <dsp:cNvPr id="0" name=""/>
        <dsp:cNvSpPr/>
      </dsp:nvSpPr>
      <dsp:spPr>
        <a:xfrm>
          <a:off x="3693822" y="1118126"/>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76F981-B6D2-4EC1-A238-EE3D329F3D44}">
      <dsp:nvSpPr>
        <dsp:cNvPr id="0" name=""/>
        <dsp:cNvSpPr/>
      </dsp:nvSpPr>
      <dsp:spPr>
        <a:xfrm>
          <a:off x="3439737" y="497192"/>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Honesty</a:t>
          </a:r>
        </a:p>
      </dsp:txBody>
      <dsp:txXfrm>
        <a:off x="3594585" y="631154"/>
        <a:ext cx="624690" cy="540430"/>
      </dsp:txXfrm>
    </dsp:sp>
    <dsp:sp modelId="{CF841FE6-7835-4266-AA8B-23888E717B8A}">
      <dsp:nvSpPr>
        <dsp:cNvPr id="0" name=""/>
        <dsp:cNvSpPr/>
      </dsp:nvSpPr>
      <dsp:spPr>
        <a:xfrm>
          <a:off x="3345051" y="1900341"/>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DC24EC-979A-4145-857B-6731B33F4F45}">
      <dsp:nvSpPr>
        <dsp:cNvPr id="0" name=""/>
        <dsp:cNvSpPr/>
      </dsp:nvSpPr>
      <dsp:spPr>
        <a:xfrm>
          <a:off x="3439737" y="1474614"/>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Principles</a:t>
          </a:r>
        </a:p>
      </dsp:txBody>
      <dsp:txXfrm>
        <a:off x="3594585" y="1608576"/>
        <a:ext cx="624690" cy="540430"/>
      </dsp:txXfrm>
    </dsp:sp>
    <dsp:sp modelId="{9C03E7F1-A3FF-4B25-969E-491D0FC542FF}">
      <dsp:nvSpPr>
        <dsp:cNvPr id="0" name=""/>
        <dsp:cNvSpPr/>
      </dsp:nvSpPr>
      <dsp:spPr>
        <a:xfrm>
          <a:off x="2479888" y="1981538"/>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B99577A-6DA9-4840-91F9-69A3DD72DB97}">
      <dsp:nvSpPr>
        <dsp:cNvPr id="0" name=""/>
        <dsp:cNvSpPr/>
      </dsp:nvSpPr>
      <dsp:spPr>
        <a:xfrm>
          <a:off x="2582795" y="1972362"/>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Fairness</a:t>
          </a:r>
        </a:p>
      </dsp:txBody>
      <dsp:txXfrm>
        <a:off x="2737643" y="2106324"/>
        <a:ext cx="624690" cy="540430"/>
      </dsp:txXfrm>
    </dsp:sp>
    <dsp:sp modelId="{ACA3CF76-BAD6-413D-A907-35DED8BB6372}">
      <dsp:nvSpPr>
        <dsp:cNvPr id="0" name=""/>
        <dsp:cNvSpPr/>
      </dsp:nvSpPr>
      <dsp:spPr>
        <a:xfrm>
          <a:off x="1969596" y="1288862"/>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61BFC6-8E67-4DE0-889B-F864310E3939}">
      <dsp:nvSpPr>
        <dsp:cNvPr id="0" name=""/>
        <dsp:cNvSpPr/>
      </dsp:nvSpPr>
      <dsp:spPr>
        <a:xfrm>
          <a:off x="1721876" y="1475170"/>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Choice</a:t>
          </a:r>
        </a:p>
      </dsp:txBody>
      <dsp:txXfrm>
        <a:off x="1876724" y="1609132"/>
        <a:ext cx="624690" cy="540430"/>
      </dsp:txXfrm>
    </dsp:sp>
    <dsp:sp modelId="{3E262AE9-68C9-4550-85DD-667E5311054C}">
      <dsp:nvSpPr>
        <dsp:cNvPr id="0" name=""/>
        <dsp:cNvSpPr/>
      </dsp:nvSpPr>
      <dsp:spPr>
        <a:xfrm>
          <a:off x="1721876" y="496079"/>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Value</a:t>
          </a:r>
        </a:p>
      </dsp:txBody>
      <dsp:txXfrm>
        <a:off x="1876724" y="630041"/>
        <a:ext cx="624690" cy="540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C040-09D8-4A28-8823-AB4EBC365F67}">
      <dsp:nvSpPr>
        <dsp:cNvPr id="0" name=""/>
        <dsp:cNvSpPr/>
      </dsp:nvSpPr>
      <dsp:spPr>
        <a:xfrm>
          <a:off x="60" y="464108"/>
          <a:ext cx="1917864" cy="12212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To assist providers in this effort, the OMIG provides comprehensive guidance related to provider compliance programs, self-disclosure, and Medicaid managed care fraud, waste, and abuse prevention program regulations. </a:t>
          </a:r>
        </a:p>
      </dsp:txBody>
      <dsp:txXfrm>
        <a:off x="60" y="464108"/>
        <a:ext cx="1917864" cy="1221257"/>
      </dsp:txXfrm>
    </dsp:sp>
    <dsp:sp modelId="{41EA303A-BB0E-40F3-9C6C-029474835A10}">
      <dsp:nvSpPr>
        <dsp:cNvPr id="0" name=""/>
        <dsp:cNvSpPr/>
      </dsp:nvSpPr>
      <dsp:spPr>
        <a:xfrm>
          <a:off x="2070211" y="501648"/>
          <a:ext cx="1522863" cy="114617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requirements for an effective Compliance Program as defined by OMIG are shown here. </a:t>
          </a:r>
        </a:p>
      </dsp:txBody>
      <dsp:txXfrm>
        <a:off x="2070211" y="501648"/>
        <a:ext cx="1522863" cy="1146177"/>
      </dsp:txXfrm>
    </dsp:sp>
    <dsp:sp modelId="{AC9A5DEE-8F84-43B9-A6EF-642B9654B056}">
      <dsp:nvSpPr>
        <dsp:cNvPr id="0" name=""/>
        <dsp:cNvSpPr/>
      </dsp:nvSpPr>
      <dsp:spPr>
        <a:xfrm>
          <a:off x="3745361" y="501648"/>
          <a:ext cx="1522863" cy="114617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It is the responsibility of the Chief Corporate Compliance Officer to ensure we meet all of these requirements through our ECMCC Compliance Program.</a:t>
          </a:r>
        </a:p>
      </dsp:txBody>
      <dsp:txXfrm>
        <a:off x="3745361" y="501648"/>
        <a:ext cx="1522863" cy="1146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39B1-BD04-4621-A1AF-47782F758A3E}">
      <dsp:nvSpPr>
        <dsp:cNvPr id="0" name=""/>
        <dsp:cNvSpPr/>
      </dsp:nvSpPr>
      <dsp:spPr>
        <a:xfrm>
          <a:off x="1685908" y="1878739"/>
          <a:ext cx="990457" cy="99045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Elements of an effective compliance program</a:t>
          </a:r>
        </a:p>
      </dsp:txBody>
      <dsp:txXfrm>
        <a:off x="1830957" y="2023788"/>
        <a:ext cx="700359" cy="700359"/>
      </dsp:txXfrm>
    </dsp:sp>
    <dsp:sp modelId="{6DCD0FF5-AA75-4E4A-9E24-7E35439FCBC4}">
      <dsp:nvSpPr>
        <dsp:cNvPr id="0" name=""/>
        <dsp:cNvSpPr/>
      </dsp:nvSpPr>
      <dsp:spPr>
        <a:xfrm rot="16200000">
          <a:off x="1834757" y="1511924"/>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3818" y="1515039"/>
        <a:ext cx="34638" cy="34638"/>
      </dsp:txXfrm>
    </dsp:sp>
    <dsp:sp modelId="{FC9B5A16-4C60-4D04-95E3-D6BB425C3CEF}">
      <dsp:nvSpPr>
        <dsp:cNvPr id="0" name=""/>
        <dsp:cNvSpPr/>
      </dsp:nvSpPr>
      <dsp:spPr>
        <a:xfrm>
          <a:off x="1685908" y="195521"/>
          <a:ext cx="990457" cy="9904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Lines of communication</a:t>
          </a:r>
        </a:p>
      </dsp:txBody>
      <dsp:txXfrm>
        <a:off x="1830957" y="340570"/>
        <a:ext cx="700359" cy="700359"/>
      </dsp:txXfrm>
    </dsp:sp>
    <dsp:sp modelId="{C0A61A0B-9C19-4373-AD3E-B6DC83ECCC51}">
      <dsp:nvSpPr>
        <dsp:cNvPr id="0" name=""/>
        <dsp:cNvSpPr/>
      </dsp:nvSpPr>
      <dsp:spPr>
        <a:xfrm rot="18900000">
          <a:off x="2429864" y="1758425"/>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8925" y="1761541"/>
        <a:ext cx="34638" cy="34638"/>
      </dsp:txXfrm>
    </dsp:sp>
    <dsp:sp modelId="{0B837201-4C29-45F3-8B28-C4D806E2EAC6}">
      <dsp:nvSpPr>
        <dsp:cNvPr id="0" name=""/>
        <dsp:cNvSpPr/>
      </dsp:nvSpPr>
      <dsp:spPr>
        <a:xfrm>
          <a:off x="2876123" y="688524"/>
          <a:ext cx="990457" cy="990457"/>
        </a:xfrm>
        <a:prstGeom prst="ellipse">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Compliance Committee</a:t>
          </a:r>
        </a:p>
      </dsp:txBody>
      <dsp:txXfrm>
        <a:off x="3021172" y="833573"/>
        <a:ext cx="700359" cy="700359"/>
      </dsp:txXfrm>
    </dsp:sp>
    <dsp:sp modelId="{5D262C9A-A95B-4E4A-B1DE-902B44AE1312}">
      <dsp:nvSpPr>
        <dsp:cNvPr id="0" name=""/>
        <dsp:cNvSpPr/>
      </dsp:nvSpPr>
      <dsp:spPr>
        <a:xfrm>
          <a:off x="2676366" y="2353533"/>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5427" y="2356648"/>
        <a:ext cx="34638" cy="34638"/>
      </dsp:txXfrm>
    </dsp:sp>
    <dsp:sp modelId="{29E16D6C-9A8D-4F9A-9080-1751A34E9F5E}">
      <dsp:nvSpPr>
        <dsp:cNvPr id="0" name=""/>
        <dsp:cNvSpPr/>
      </dsp:nvSpPr>
      <dsp:spPr>
        <a:xfrm>
          <a:off x="3369126" y="1878739"/>
          <a:ext cx="990457" cy="990457"/>
        </a:xfrm>
        <a:prstGeom prst="ellipse">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Disciplinary Standards</a:t>
          </a:r>
        </a:p>
      </dsp:txBody>
      <dsp:txXfrm>
        <a:off x="3514175" y="2023788"/>
        <a:ext cx="700359" cy="700359"/>
      </dsp:txXfrm>
    </dsp:sp>
    <dsp:sp modelId="{97129069-B46C-420A-BA16-F666E3B87AF7}">
      <dsp:nvSpPr>
        <dsp:cNvPr id="0" name=""/>
        <dsp:cNvSpPr/>
      </dsp:nvSpPr>
      <dsp:spPr>
        <a:xfrm rot="2700000">
          <a:off x="2429864" y="2948640"/>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8925" y="2951756"/>
        <a:ext cx="34638" cy="34638"/>
      </dsp:txXfrm>
    </dsp:sp>
    <dsp:sp modelId="{76C210AF-14B7-4403-ADCD-D2DC9E281313}">
      <dsp:nvSpPr>
        <dsp:cNvPr id="0" name=""/>
        <dsp:cNvSpPr/>
      </dsp:nvSpPr>
      <dsp:spPr>
        <a:xfrm>
          <a:off x="2876123" y="3068953"/>
          <a:ext cx="990457" cy="990457"/>
        </a:xfrm>
        <a:prstGeom prst="ellipse">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Auditing and Monitoring</a:t>
          </a:r>
        </a:p>
      </dsp:txBody>
      <dsp:txXfrm>
        <a:off x="3021172" y="3214002"/>
        <a:ext cx="700359" cy="700359"/>
      </dsp:txXfrm>
    </dsp:sp>
    <dsp:sp modelId="{50232F31-CD1A-4CC0-99F4-25F4BB180E1A}">
      <dsp:nvSpPr>
        <dsp:cNvPr id="0" name=""/>
        <dsp:cNvSpPr/>
      </dsp:nvSpPr>
      <dsp:spPr>
        <a:xfrm rot="5400000">
          <a:off x="1834757" y="3195142"/>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3818" y="3198258"/>
        <a:ext cx="34638" cy="34638"/>
      </dsp:txXfrm>
    </dsp:sp>
    <dsp:sp modelId="{C0815951-825D-46D4-A082-399FCECF125A}">
      <dsp:nvSpPr>
        <dsp:cNvPr id="0" name=""/>
        <dsp:cNvSpPr/>
      </dsp:nvSpPr>
      <dsp:spPr>
        <a:xfrm>
          <a:off x="1685908" y="3561957"/>
          <a:ext cx="990457" cy="990457"/>
        </a:xfrm>
        <a:prstGeom prst="ellipse">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Responding to Compliance Issues</a:t>
          </a:r>
        </a:p>
      </dsp:txBody>
      <dsp:txXfrm>
        <a:off x="1830957" y="3707006"/>
        <a:ext cx="700359" cy="700359"/>
      </dsp:txXfrm>
    </dsp:sp>
    <dsp:sp modelId="{D9A4EA8B-D69B-47A4-B5E4-C4A9D3282147}">
      <dsp:nvSpPr>
        <dsp:cNvPr id="0" name=""/>
        <dsp:cNvSpPr/>
      </dsp:nvSpPr>
      <dsp:spPr>
        <a:xfrm rot="8100000">
          <a:off x="1239650" y="2948640"/>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711" y="2951756"/>
        <a:ext cx="34638" cy="34638"/>
      </dsp:txXfrm>
    </dsp:sp>
    <dsp:sp modelId="{A0348433-6AC7-44D4-8C4F-6D126A20E526}">
      <dsp:nvSpPr>
        <dsp:cNvPr id="0" name=""/>
        <dsp:cNvSpPr/>
      </dsp:nvSpPr>
      <dsp:spPr>
        <a:xfrm>
          <a:off x="495693" y="3068953"/>
          <a:ext cx="990457" cy="990457"/>
        </a:xfrm>
        <a:prstGeom prst="ellipse">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Compliance Officer </a:t>
          </a:r>
        </a:p>
      </dsp:txBody>
      <dsp:txXfrm>
        <a:off x="640742" y="3214002"/>
        <a:ext cx="700359" cy="700359"/>
      </dsp:txXfrm>
    </dsp:sp>
    <dsp:sp modelId="{E844A6FE-6B03-4049-A652-347331B5DCA2}">
      <dsp:nvSpPr>
        <dsp:cNvPr id="0" name=""/>
        <dsp:cNvSpPr/>
      </dsp:nvSpPr>
      <dsp:spPr>
        <a:xfrm rot="10800000">
          <a:off x="993148" y="2353533"/>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2209" y="2356648"/>
        <a:ext cx="34638" cy="34638"/>
      </dsp:txXfrm>
    </dsp:sp>
    <dsp:sp modelId="{D878C838-E01D-4441-BDF8-7CCDBF75EAFF}">
      <dsp:nvSpPr>
        <dsp:cNvPr id="0" name=""/>
        <dsp:cNvSpPr/>
      </dsp:nvSpPr>
      <dsp:spPr>
        <a:xfrm>
          <a:off x="2690" y="1878739"/>
          <a:ext cx="990457" cy="990457"/>
        </a:xfrm>
        <a:prstGeom prst="ellipse">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Training and education</a:t>
          </a:r>
        </a:p>
      </dsp:txBody>
      <dsp:txXfrm>
        <a:off x="147739" y="2023788"/>
        <a:ext cx="700359" cy="700359"/>
      </dsp:txXfrm>
    </dsp:sp>
    <dsp:sp modelId="{663D3FE7-5BE9-48C4-A86E-D04CB2C20B20}">
      <dsp:nvSpPr>
        <dsp:cNvPr id="0" name=""/>
        <dsp:cNvSpPr/>
      </dsp:nvSpPr>
      <dsp:spPr>
        <a:xfrm rot="13500000">
          <a:off x="1239650" y="1758425"/>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711" y="1761541"/>
        <a:ext cx="34638" cy="34638"/>
      </dsp:txXfrm>
    </dsp:sp>
    <dsp:sp modelId="{B9FA59CF-A396-473F-993A-5F61CF854655}">
      <dsp:nvSpPr>
        <dsp:cNvPr id="0" name=""/>
        <dsp:cNvSpPr/>
      </dsp:nvSpPr>
      <dsp:spPr>
        <a:xfrm>
          <a:off x="495693" y="688524"/>
          <a:ext cx="990457" cy="99045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Policies and procedures</a:t>
          </a:r>
        </a:p>
      </dsp:txBody>
      <dsp:txXfrm>
        <a:off x="640742" y="833573"/>
        <a:ext cx="700359" cy="700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478D-D4A7-4600-B1A4-39EE071A6896}">
      <dsp:nvSpPr>
        <dsp:cNvPr id="0" name=""/>
        <dsp:cNvSpPr/>
      </dsp:nvSpPr>
      <dsp:spPr>
        <a:xfrm>
          <a:off x="0" y="9810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Billings</a:t>
          </a:r>
        </a:p>
      </dsp:txBody>
      <dsp:txXfrm>
        <a:off x="14050" y="995148"/>
        <a:ext cx="4460010" cy="259719"/>
      </dsp:txXfrm>
    </dsp:sp>
    <dsp:sp modelId="{A55CDFE3-BB2F-4AA3-98B4-3EF8F928C861}">
      <dsp:nvSpPr>
        <dsp:cNvPr id="0" name=""/>
        <dsp:cNvSpPr/>
      </dsp:nvSpPr>
      <dsp:spPr>
        <a:xfrm>
          <a:off x="0" y="130347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Coding</a:t>
          </a:r>
        </a:p>
      </dsp:txBody>
      <dsp:txXfrm>
        <a:off x="14050" y="1317528"/>
        <a:ext cx="4460010" cy="259719"/>
      </dsp:txXfrm>
    </dsp:sp>
    <dsp:sp modelId="{06DB9204-B115-4BC7-999D-86F94F3EFE18}">
      <dsp:nvSpPr>
        <dsp:cNvPr id="0" name=""/>
        <dsp:cNvSpPr/>
      </dsp:nvSpPr>
      <dsp:spPr>
        <a:xfrm>
          <a:off x="0" y="162585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Ordered Services</a:t>
          </a:r>
        </a:p>
      </dsp:txBody>
      <dsp:txXfrm>
        <a:off x="14050" y="1639908"/>
        <a:ext cx="4460010" cy="259719"/>
      </dsp:txXfrm>
    </dsp:sp>
    <dsp:sp modelId="{222B2235-34D1-43CF-887A-D25D91F85B07}">
      <dsp:nvSpPr>
        <dsp:cNvPr id="0" name=""/>
        <dsp:cNvSpPr/>
      </dsp:nvSpPr>
      <dsp:spPr>
        <a:xfrm>
          <a:off x="0" y="194823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Quality of Care</a:t>
          </a:r>
        </a:p>
      </dsp:txBody>
      <dsp:txXfrm>
        <a:off x="14050" y="1962288"/>
        <a:ext cx="4460010" cy="259719"/>
      </dsp:txXfrm>
    </dsp:sp>
    <dsp:sp modelId="{7AE95A2D-1668-41CE-915F-57D1DD951DF4}">
      <dsp:nvSpPr>
        <dsp:cNvPr id="0" name=""/>
        <dsp:cNvSpPr/>
      </dsp:nvSpPr>
      <dsp:spPr>
        <a:xfrm>
          <a:off x="0" y="227061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Medical Necessity</a:t>
          </a:r>
        </a:p>
      </dsp:txBody>
      <dsp:txXfrm>
        <a:off x="14050" y="2284668"/>
        <a:ext cx="4460010" cy="259719"/>
      </dsp:txXfrm>
    </dsp:sp>
    <dsp:sp modelId="{FAA3E002-059C-46C2-AFC1-72D4023D0B3E}">
      <dsp:nvSpPr>
        <dsp:cNvPr id="0" name=""/>
        <dsp:cNvSpPr/>
      </dsp:nvSpPr>
      <dsp:spPr>
        <a:xfrm>
          <a:off x="0" y="25929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Mandatory Reporting</a:t>
          </a:r>
        </a:p>
      </dsp:txBody>
      <dsp:txXfrm>
        <a:off x="14050" y="2607048"/>
        <a:ext cx="4460010" cy="259719"/>
      </dsp:txXfrm>
    </dsp:sp>
    <dsp:sp modelId="{C3E74B4F-08F3-4153-AA00-A3BE9C512DF4}">
      <dsp:nvSpPr>
        <dsp:cNvPr id="0" name=""/>
        <dsp:cNvSpPr/>
      </dsp:nvSpPr>
      <dsp:spPr>
        <a:xfrm>
          <a:off x="0" y="291537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Contractor, Subcontractor, agent or independent contract oversight</a:t>
          </a:r>
        </a:p>
      </dsp:txBody>
      <dsp:txXfrm>
        <a:off x="14050" y="2929428"/>
        <a:ext cx="4460010" cy="259719"/>
      </dsp:txXfrm>
    </dsp:sp>
    <dsp:sp modelId="{5C5C9558-5401-4F7E-AC91-F31E97F0C884}">
      <dsp:nvSpPr>
        <dsp:cNvPr id="0" name=""/>
        <dsp:cNvSpPr/>
      </dsp:nvSpPr>
      <dsp:spPr>
        <a:xfrm>
          <a:off x="0" y="323775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Payments</a:t>
          </a:r>
        </a:p>
      </dsp:txBody>
      <dsp:txXfrm>
        <a:off x="14050" y="3251808"/>
        <a:ext cx="4460010" cy="259719"/>
      </dsp:txXfrm>
    </dsp:sp>
    <dsp:sp modelId="{7FECFAC5-BCEF-4EFC-973B-1A2DC3B441F0}">
      <dsp:nvSpPr>
        <dsp:cNvPr id="0" name=""/>
        <dsp:cNvSpPr/>
      </dsp:nvSpPr>
      <dsp:spPr>
        <a:xfrm>
          <a:off x="0" y="356013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Governance</a:t>
          </a:r>
        </a:p>
      </dsp:txBody>
      <dsp:txXfrm>
        <a:off x="14050" y="3574188"/>
        <a:ext cx="4460010" cy="259719"/>
      </dsp:txXfrm>
    </dsp:sp>
    <dsp:sp modelId="{FDCBE6E9-84EC-4F00-815B-75E8E427BEDE}">
      <dsp:nvSpPr>
        <dsp:cNvPr id="0" name=""/>
        <dsp:cNvSpPr/>
      </dsp:nvSpPr>
      <dsp:spPr>
        <a:xfrm>
          <a:off x="0" y="388251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Credentialing</a:t>
          </a:r>
        </a:p>
      </dsp:txBody>
      <dsp:txXfrm>
        <a:off x="14050" y="3896568"/>
        <a:ext cx="4460010" cy="259719"/>
      </dsp:txXfrm>
    </dsp:sp>
    <dsp:sp modelId="{E8104D60-46AD-442B-B327-EA83FFD4F527}">
      <dsp:nvSpPr>
        <dsp:cNvPr id="0" name=""/>
        <dsp:cNvSpPr/>
      </dsp:nvSpPr>
      <dsp:spPr>
        <a:xfrm>
          <a:off x="0" y="42048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Other Risk Areas identified through organizational experience</a:t>
          </a:r>
        </a:p>
      </dsp:txBody>
      <dsp:txXfrm>
        <a:off x="14050" y="4218948"/>
        <a:ext cx="4460010" cy="259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EE80-F590-4568-9603-0953184B98FA}">
      <dsp:nvSpPr>
        <dsp:cNvPr id="0" name=""/>
        <dsp:cNvSpPr/>
      </dsp:nvSpPr>
      <dsp:spPr>
        <a:xfrm>
          <a:off x="848824" y="0"/>
          <a:ext cx="5473817" cy="547381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E3E38-3E0E-42F3-8328-D5AB6C3CA887}">
      <dsp:nvSpPr>
        <dsp:cNvPr id="0" name=""/>
        <dsp:cNvSpPr/>
      </dsp:nvSpPr>
      <dsp:spPr>
        <a:xfrm>
          <a:off x="2575426" y="548539"/>
          <a:ext cx="5578594" cy="12844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ECMCC’s Compliance Program is designed to promote compliance with federal and state laws and the rules governing participation in government healthcare programs, such as Medicare and Medicaid </a:t>
          </a:r>
        </a:p>
      </dsp:txBody>
      <dsp:txXfrm>
        <a:off x="2638128" y="611241"/>
        <a:ext cx="5453190" cy="1159044"/>
      </dsp:txXfrm>
    </dsp:sp>
    <dsp:sp modelId="{94225545-63F0-4B5A-AADC-FBFB34FE2F6A}">
      <dsp:nvSpPr>
        <dsp:cNvPr id="0" name=""/>
        <dsp:cNvSpPr/>
      </dsp:nvSpPr>
      <dsp:spPr>
        <a:xfrm>
          <a:off x="2516648" y="2009390"/>
          <a:ext cx="5696149" cy="27394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ECMCC’s Compliance Program incorporates, among other things, elements considered to be essential to an effective compliance program: </a:t>
          </a:r>
        </a:p>
        <a:p>
          <a:pPr marL="57150" lvl="1" indent="-57150" algn="l" defTabSz="466725">
            <a:lnSpc>
              <a:spcPct val="90000"/>
            </a:lnSpc>
            <a:spcBef>
              <a:spcPct val="0"/>
            </a:spcBef>
            <a:spcAft>
              <a:spcPct val="15000"/>
            </a:spcAft>
            <a:buFont typeface="+mj-lt"/>
            <a:buAutoNum type="arabicPeriod"/>
          </a:pPr>
          <a:r>
            <a:rPr lang="en-US" sz="1050" kern="1200" dirty="0"/>
            <a:t>A designated Compliance Officer and Compliance Committee </a:t>
          </a:r>
        </a:p>
        <a:p>
          <a:pPr marL="57150" lvl="1" indent="-57150" algn="l" defTabSz="466725">
            <a:lnSpc>
              <a:spcPct val="90000"/>
            </a:lnSpc>
            <a:spcBef>
              <a:spcPct val="0"/>
            </a:spcBef>
            <a:spcAft>
              <a:spcPct val="15000"/>
            </a:spcAft>
            <a:buFont typeface="+mj-lt"/>
            <a:buAutoNum type="arabicPeriod"/>
          </a:pPr>
          <a:r>
            <a:rPr lang="en-US" sz="1050" kern="1200" dirty="0"/>
            <a:t>Written policies, procedures and standards of conduct </a:t>
          </a:r>
        </a:p>
        <a:p>
          <a:pPr marL="57150" lvl="1" indent="-57150" algn="l" defTabSz="466725">
            <a:lnSpc>
              <a:spcPct val="90000"/>
            </a:lnSpc>
            <a:spcBef>
              <a:spcPct val="0"/>
            </a:spcBef>
            <a:spcAft>
              <a:spcPct val="15000"/>
            </a:spcAft>
            <a:buFont typeface="+mj-lt"/>
            <a:buAutoNum type="arabicPeriod"/>
          </a:pPr>
          <a:r>
            <a:rPr lang="en-US" sz="1050" kern="1200" dirty="0"/>
            <a:t>Compliance training and education</a:t>
          </a:r>
        </a:p>
        <a:p>
          <a:pPr marL="57150" lvl="1" indent="-57150" algn="l" defTabSz="466725">
            <a:lnSpc>
              <a:spcPct val="90000"/>
            </a:lnSpc>
            <a:spcBef>
              <a:spcPct val="0"/>
            </a:spcBef>
            <a:spcAft>
              <a:spcPct val="15000"/>
            </a:spcAft>
            <a:buFont typeface="+mj-lt"/>
            <a:buAutoNum type="arabicPeriod"/>
          </a:pPr>
          <a:r>
            <a:rPr lang="en-US" sz="1050" kern="1200" dirty="0"/>
            <a:t>Lines of communication between personnel and the Compliance Officer </a:t>
          </a:r>
        </a:p>
        <a:p>
          <a:pPr marL="57150" lvl="1" indent="-57150" algn="l" defTabSz="466725">
            <a:lnSpc>
              <a:spcPct val="90000"/>
            </a:lnSpc>
            <a:spcBef>
              <a:spcPct val="0"/>
            </a:spcBef>
            <a:spcAft>
              <a:spcPct val="15000"/>
            </a:spcAft>
            <a:buFont typeface="+mj-lt"/>
            <a:buAutoNum type="arabicPeriod"/>
          </a:pPr>
          <a:r>
            <a:rPr lang="en-US" sz="1050" kern="1200" dirty="0"/>
            <a:t>Policy of Non-Retaliation and Non-Intimidation </a:t>
          </a:r>
        </a:p>
        <a:p>
          <a:pPr marL="57150" lvl="1" indent="-57150" algn="l" defTabSz="466725">
            <a:lnSpc>
              <a:spcPct val="90000"/>
            </a:lnSpc>
            <a:spcBef>
              <a:spcPct val="0"/>
            </a:spcBef>
            <a:spcAft>
              <a:spcPct val="15000"/>
            </a:spcAft>
            <a:buFont typeface="+mj-lt"/>
            <a:buAutoNum type="arabicPeriod"/>
          </a:pPr>
          <a:r>
            <a:rPr lang="en-US" sz="1050" kern="1200" dirty="0"/>
            <a:t>Internal monitoring and auditing</a:t>
          </a:r>
        </a:p>
        <a:p>
          <a:pPr marL="57150" lvl="1" indent="-57150" algn="l" defTabSz="466725">
            <a:lnSpc>
              <a:spcPct val="90000"/>
            </a:lnSpc>
            <a:spcBef>
              <a:spcPct val="0"/>
            </a:spcBef>
            <a:spcAft>
              <a:spcPct val="15000"/>
            </a:spcAft>
            <a:buFont typeface="+mj-lt"/>
            <a:buAutoNum type="arabicPeriod"/>
          </a:pPr>
          <a:r>
            <a:rPr lang="en-US" sz="1050" kern="1200" dirty="0"/>
            <a:t>Disciplinary guidelines for enforcement of standards </a:t>
          </a:r>
        </a:p>
        <a:p>
          <a:pPr marL="57150" lvl="1" indent="-57150" algn="l" defTabSz="466725">
            <a:lnSpc>
              <a:spcPct val="90000"/>
            </a:lnSpc>
            <a:spcBef>
              <a:spcPct val="0"/>
            </a:spcBef>
            <a:spcAft>
              <a:spcPct val="15000"/>
            </a:spcAft>
            <a:buFont typeface="+mj-lt"/>
            <a:buAutoNum type="arabicPeriod"/>
          </a:pPr>
          <a:r>
            <a:rPr lang="en-US" sz="1050" kern="1200" dirty="0"/>
            <a:t>Protocols for prompt response to detected offenses and the undertaking of corrective action </a:t>
          </a:r>
        </a:p>
      </dsp:txBody>
      <dsp:txXfrm>
        <a:off x="2650379" y="2143121"/>
        <a:ext cx="5428687" cy="24720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61F0-2321-44BE-8BB2-2BC24069EF53}">
      <dsp:nvSpPr>
        <dsp:cNvPr id="0" name=""/>
        <dsp:cNvSpPr/>
      </dsp:nvSpPr>
      <dsp:spPr>
        <a:xfrm>
          <a:off x="1106" y="1299266"/>
          <a:ext cx="3882604" cy="2465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78578-59E4-4B2E-9239-DBFDE0357CAE}">
      <dsp:nvSpPr>
        <dsp:cNvPr id="0" name=""/>
        <dsp:cNvSpPr/>
      </dsp:nvSpPr>
      <dsp:spPr>
        <a:xfrm>
          <a:off x="432506" y="1709096"/>
          <a:ext cx="3882604" cy="2465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ECMCC has designated an individual to serve as its </a:t>
          </a:r>
          <a:r>
            <a:rPr lang="en-US" sz="1900" b="1" u="sng" kern="1200" dirty="0"/>
            <a:t>Chief Compliance Officer, Lindy Nesbitt</a:t>
          </a:r>
          <a:r>
            <a:rPr lang="en-US" sz="1900" kern="1200" dirty="0"/>
            <a:t>.  The Chief Compliance Officer is the focal point for ECMCC’s compliance program and is responsible for the day-to-day operation of the compliance program.</a:t>
          </a:r>
        </a:p>
      </dsp:txBody>
      <dsp:txXfrm>
        <a:off x="504717" y="1781307"/>
        <a:ext cx="3738182" cy="2321031"/>
      </dsp:txXfrm>
    </dsp:sp>
    <dsp:sp modelId="{413BD02A-F74E-4443-A546-F119F8A70F6A}">
      <dsp:nvSpPr>
        <dsp:cNvPr id="0" name=""/>
        <dsp:cNvSpPr/>
      </dsp:nvSpPr>
      <dsp:spPr>
        <a:xfrm>
          <a:off x="4746511" y="1299266"/>
          <a:ext cx="3882604" cy="2465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DB853-499D-4DA7-A1B2-355B5A25706F}">
      <dsp:nvSpPr>
        <dsp:cNvPr id="0" name=""/>
        <dsp:cNvSpPr/>
      </dsp:nvSpPr>
      <dsp:spPr>
        <a:xfrm>
          <a:off x="5177912" y="1709096"/>
          <a:ext cx="3882604" cy="2465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Chief Compliance Officer leads the ECMCC Compliance Program.  The Chief Compliance Officer reports to the Audit and Compliance Committee of the ECMCC Board, and the Chief General Counsel on at least a quarterly basis.</a:t>
          </a:r>
        </a:p>
      </dsp:txBody>
      <dsp:txXfrm>
        <a:off x="5250123" y="1781307"/>
        <a:ext cx="3738182" cy="2321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0"/>
          <a:ext cx="914400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Policies and Procedures</a:t>
          </a:r>
          <a:endParaRPr lang="en-US" sz="2800" kern="1200" dirty="0"/>
        </a:p>
      </dsp:txBody>
      <dsp:txXfrm>
        <a:off x="58428" y="58428"/>
        <a:ext cx="9027144" cy="1080053"/>
      </dsp:txXfrm>
    </dsp:sp>
    <dsp:sp modelId="{DF6E2436-73D2-4D79-863E-067B74FD4A31}">
      <dsp:nvSpPr>
        <dsp:cNvPr id="0" name=""/>
        <dsp:cNvSpPr/>
      </dsp:nvSpPr>
      <dsp:spPr>
        <a:xfrm>
          <a:off x="0" y="1413759"/>
          <a:ext cx="9144000" cy="176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5560" rIns="199136" bIns="35560" numCol="1" spcCol="1270" anchor="t" anchorCtr="0">
          <a:noAutofit/>
        </a:bodyPr>
        <a:lstStyle/>
        <a:p>
          <a:pPr marL="285750" lvl="1" indent="-285750" algn="l" defTabSz="1244600">
            <a:lnSpc>
              <a:spcPct val="150000"/>
            </a:lnSpc>
            <a:spcBef>
              <a:spcPct val="0"/>
            </a:spcBef>
            <a:spcAft>
              <a:spcPct val="20000"/>
            </a:spcAft>
            <a:buChar char="•"/>
          </a:pPr>
          <a:r>
            <a:rPr lang="en-US" sz="2800" kern="1200" dirty="0"/>
            <a:t>ECMCC policies and procedures function like internal laws that govern the conduct of employees, agents, contractors and other staff (including medical staff)</a:t>
          </a:r>
        </a:p>
        <a:p>
          <a:pPr marL="285750" lvl="1" indent="-285750" algn="l" defTabSz="1244600">
            <a:lnSpc>
              <a:spcPct val="150000"/>
            </a:lnSpc>
            <a:spcBef>
              <a:spcPct val="0"/>
            </a:spcBef>
            <a:spcAft>
              <a:spcPct val="20000"/>
            </a:spcAft>
            <a:buChar char="•"/>
          </a:pPr>
          <a:r>
            <a:rPr lang="en-US" sz="2800" kern="1200" dirty="0"/>
            <a:t>Vendors are expected to follow applicable policies and procedures as well as the ECMCC Code of Conduct</a:t>
          </a:r>
        </a:p>
      </dsp:txBody>
      <dsp:txXfrm>
        <a:off x="0" y="1413759"/>
        <a:ext cx="9144000" cy="17637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F1CFD2B-DF16-4B15-85C0-ADEFEC4263E9}" type="datetimeFigureOut">
              <a:rPr lang="en-US" smtClean="0"/>
              <a:t>1/29/2024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618F824-E23E-4CD3-99EC-D3BE5948F8E8}" type="slidenum">
              <a:rPr lang="en-US" smtClean="0"/>
              <a:t>‹#›</a:t>
            </a:fld>
            <a:endParaRPr lang="en-US"/>
          </a:p>
        </p:txBody>
      </p:sp>
    </p:spTree>
    <p:extLst>
      <p:ext uri="{BB962C8B-B14F-4D97-AF65-F5344CB8AC3E}">
        <p14:creationId xmlns:p14="http://schemas.microsoft.com/office/powerpoint/2010/main" val="161877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38431F44-A700-4C62-9190-2CBE9A53957E}" type="datetimeFigureOut">
              <a:rPr lang="en-US" smtClean="0"/>
              <a:t>1/29/2024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19F62A6-709E-47A3-839A-BB904C205FB8}" type="slidenum">
              <a:rPr lang="en-US" smtClean="0"/>
              <a:t>‹#›</a:t>
            </a:fld>
            <a:endParaRPr lang="en-US"/>
          </a:p>
        </p:txBody>
      </p:sp>
    </p:spTree>
    <p:extLst>
      <p:ext uri="{BB962C8B-B14F-4D97-AF65-F5344CB8AC3E}">
        <p14:creationId xmlns:p14="http://schemas.microsoft.com/office/powerpoint/2010/main" val="38550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98792-5335-4A17-893C-B2D28B88E432}"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28451-ACC1-445F-80E3-36C18919ECED}"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74086-69B7-4421-8D21-13686D09D8A1}"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547C3-8E36-4074-AAC3-C1D2AB6825C8}"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B1DDC-E86A-4B54-95F5-C14B23CAAF3A}"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348E-2858-4965-B6E3-E05ECC5A72F0}"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5EDF2-FB7E-4F57-A53D-E2B7500BC6FE}" type="datetime1">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2DA7C-23EC-49EF-AC66-E97D6E3CACCA}" type="datetime1">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84D51-F9E6-41BD-91EA-67FFEE66BA39}" type="datetime1">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DB417-FEED-4D60-A143-FEAFA4FBD8A8}"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71DDF8-B3A4-45F0-8E9D-572894109ECA}"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BBE07-2CA2-48A4-91C3-D38772F55EA5}" type="datetime1">
              <a:rPr lang="en-US" smtClean="0"/>
              <a:t>1/29/2024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EAEB8-D616-FD49-9CE0-949ECF8598FA}" type="slidenum">
              <a:rPr lang="en-US" smtClean="0"/>
              <a:t>‹#›</a:t>
            </a:fld>
            <a:endParaRPr lang="en-US"/>
          </a:p>
        </p:txBody>
      </p:sp>
    </p:spTree>
    <p:extLst>
      <p:ext uri="{BB962C8B-B14F-4D97-AF65-F5344CB8AC3E}">
        <p14:creationId xmlns:p14="http://schemas.microsoft.com/office/powerpoint/2010/main" val="155101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4.svg"/><Relationship Id="rId4" Type="http://schemas.openxmlformats.org/officeDocument/2006/relationships/diagramLayout" Target="../diagrams/layout15.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svg"/><Relationship Id="rId5" Type="http://schemas.openxmlformats.org/officeDocument/2006/relationships/image" Target="../media/image44.pn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cienceversuscorona.com/understanding-compliance-to-infection-prevention-measures/" TargetMode="Externa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ody of water with a city in the background&#10;&#10;Description automatically generated">
            <a:extLst>
              <a:ext uri="{FF2B5EF4-FFF2-40B4-BE49-F238E27FC236}">
                <a16:creationId xmlns:a16="http://schemas.microsoft.com/office/drawing/2014/main" id="{42C5B173-6BF7-0445-9A6F-B7A021943915}"/>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034DC0C-658D-C456-29E8-8C424B30589A}"/>
              </a:ext>
            </a:extLst>
          </p:cNvPr>
          <p:cNvSpPr txBox="1"/>
          <p:nvPr/>
        </p:nvSpPr>
        <p:spPr>
          <a:xfrm>
            <a:off x="1367406" y="662731"/>
            <a:ext cx="5788404" cy="1200329"/>
          </a:xfrm>
          <a:prstGeom prst="rect">
            <a:avLst/>
          </a:prstGeom>
          <a:noFill/>
        </p:spPr>
        <p:txBody>
          <a:bodyPr wrap="square">
            <a:spAutoFit/>
          </a:bodyPr>
          <a:lstStyle/>
          <a:p>
            <a:pPr algn="ctr"/>
            <a:r>
              <a:rPr lang="en-US" sz="2400" b="1" dirty="0"/>
              <a:t>Mandatory Vendor Compliance Training</a:t>
            </a:r>
          </a:p>
          <a:p>
            <a:pPr algn="ctr"/>
            <a:r>
              <a:rPr lang="en-US" sz="2400" b="1" dirty="0"/>
              <a:t>Regulatory Requirements</a:t>
            </a:r>
          </a:p>
          <a:p>
            <a:pPr algn="ctr"/>
            <a:endParaRPr lang="en-US" sz="2400" b="1" dirty="0"/>
          </a:p>
        </p:txBody>
      </p:sp>
      <p:sp>
        <p:nvSpPr>
          <p:cNvPr id="5" name="TextBox 4">
            <a:extLst>
              <a:ext uri="{FF2B5EF4-FFF2-40B4-BE49-F238E27FC236}">
                <a16:creationId xmlns:a16="http://schemas.microsoft.com/office/drawing/2014/main" id="{0334CA81-EB69-7201-EF2F-07F0A0AD1F72}"/>
              </a:ext>
            </a:extLst>
          </p:cNvPr>
          <p:cNvSpPr txBox="1"/>
          <p:nvPr/>
        </p:nvSpPr>
        <p:spPr>
          <a:xfrm>
            <a:off x="1291905" y="6042478"/>
            <a:ext cx="6912527" cy="523220"/>
          </a:xfrm>
          <a:prstGeom prst="rect">
            <a:avLst/>
          </a:prstGeom>
          <a:noFill/>
        </p:spPr>
        <p:txBody>
          <a:bodyPr wrap="square">
            <a:spAutoFit/>
          </a:bodyPr>
          <a:lstStyle/>
          <a:p>
            <a:pPr algn="ctr"/>
            <a:r>
              <a:rPr lang="en-US" sz="2800" b="1" dirty="0"/>
              <a:t>2024</a:t>
            </a:r>
          </a:p>
        </p:txBody>
      </p:sp>
      <p:sp>
        <p:nvSpPr>
          <p:cNvPr id="2" name="Slide Number Placeholder 1">
            <a:extLst>
              <a:ext uri="{FF2B5EF4-FFF2-40B4-BE49-F238E27FC236}">
                <a16:creationId xmlns:a16="http://schemas.microsoft.com/office/drawing/2014/main" id="{44C48695-487D-AA67-D931-6DB651F7D067}"/>
              </a:ext>
            </a:extLst>
          </p:cNvPr>
          <p:cNvSpPr>
            <a:spLocks noGrp="1"/>
          </p:cNvSpPr>
          <p:nvPr>
            <p:ph type="sldNum" sz="quarter" idx="12"/>
          </p:nvPr>
        </p:nvSpPr>
        <p:spPr/>
        <p:txBody>
          <a:bodyPr/>
          <a:lstStyle/>
          <a:p>
            <a:fld id="{F64EAEB8-D616-FD49-9CE0-949ECF8598FA}" type="slidenum">
              <a:rPr lang="en-US" smtClean="0"/>
              <a:t>1</a:t>
            </a:fld>
            <a:endParaRPr lang="en-US"/>
          </a:p>
        </p:txBody>
      </p:sp>
    </p:spTree>
    <p:extLst>
      <p:ext uri="{BB962C8B-B14F-4D97-AF65-F5344CB8AC3E}">
        <p14:creationId xmlns:p14="http://schemas.microsoft.com/office/powerpoint/2010/main" val="214415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10</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794531349"/>
              </p:ext>
            </p:extLst>
          </p:nvPr>
        </p:nvGraphicFramePr>
        <p:xfrm>
          <a:off x="16778" y="1325460"/>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25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11</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3908743332"/>
              </p:ext>
            </p:extLst>
          </p:nvPr>
        </p:nvGraphicFramePr>
        <p:xfrm>
          <a:off x="0" y="1384183"/>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83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12</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542839807"/>
              </p:ext>
            </p:extLst>
          </p:nvPr>
        </p:nvGraphicFramePr>
        <p:xfrm>
          <a:off x="0" y="1247659"/>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19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13</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3219743518"/>
              </p:ext>
            </p:extLst>
          </p:nvPr>
        </p:nvGraphicFramePr>
        <p:xfrm>
          <a:off x="1" y="1384182"/>
          <a:ext cx="9226376" cy="547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36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14</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1079708654"/>
              </p:ext>
            </p:extLst>
          </p:nvPr>
        </p:nvGraphicFramePr>
        <p:xfrm>
          <a:off x="1" y="1384182"/>
          <a:ext cx="9226376" cy="547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42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a:latin typeface="+mn-lt"/>
              </a:rPr>
              <a:t>Fraud, Waste and Abuse</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1" y="1384183"/>
            <a:ext cx="9226377" cy="5473817"/>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2022</a:t>
            </a:r>
          </a:p>
          <a:p>
            <a:r>
              <a:rPr lang="en-US" sz="2000" dirty="0"/>
              <a:t>The United States Department of Justice collected more than $2 Billion dollars in False Claims.  It is important to know too that government officials are increasingly likely to take executives and other individuals involved in corporate fraud, waste and abuse to court.</a:t>
            </a:r>
          </a:p>
          <a:p>
            <a:r>
              <a:rPr lang="en-US" sz="2400" b="1" dirty="0"/>
              <a:t>2023</a:t>
            </a:r>
          </a:p>
          <a:p>
            <a:r>
              <a:rPr lang="en-US" sz="2000" dirty="0"/>
              <a:t>Federal and State governmental agencies continued to take an aggressive stance in protecting taxpayer-funded healthcare programs from fraud, waste and abuse.</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15</a:t>
            </a:fld>
            <a:endParaRPr lang="en-US"/>
          </a:p>
        </p:txBody>
      </p:sp>
      <p:pic>
        <p:nvPicPr>
          <p:cNvPr id="3" name="Picture 2">
            <a:extLst>
              <a:ext uri="{FF2B5EF4-FFF2-40B4-BE49-F238E27FC236}">
                <a16:creationId xmlns:a16="http://schemas.microsoft.com/office/drawing/2014/main" id="{BEAA03DB-FD6D-070A-4250-5196576CCAA3}"/>
              </a:ext>
            </a:extLst>
          </p:cNvPr>
          <p:cNvPicPr>
            <a:picLocks noChangeAspect="1"/>
          </p:cNvPicPr>
          <p:nvPr/>
        </p:nvPicPr>
        <p:blipFill>
          <a:blip r:embed="rId3"/>
          <a:stretch>
            <a:fillRect/>
          </a:stretch>
        </p:blipFill>
        <p:spPr>
          <a:xfrm>
            <a:off x="5233294" y="2059687"/>
            <a:ext cx="3145872" cy="2869034"/>
          </a:xfrm>
          <a:prstGeom prst="rect">
            <a:avLst/>
          </a:prstGeom>
        </p:spPr>
      </p:pic>
    </p:spTree>
    <p:extLst>
      <p:ext uri="{BB962C8B-B14F-4D97-AF65-F5344CB8AC3E}">
        <p14:creationId xmlns:p14="http://schemas.microsoft.com/office/powerpoint/2010/main" val="290105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Fraud and Abuse Laws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16</a:t>
            </a:fld>
            <a:endParaRPr lang="en-US"/>
          </a:p>
        </p:txBody>
      </p:sp>
      <p:graphicFrame>
        <p:nvGraphicFramePr>
          <p:cNvPr id="11" name="Title 1">
            <a:extLst>
              <a:ext uri="{FF2B5EF4-FFF2-40B4-BE49-F238E27FC236}">
                <a16:creationId xmlns:a16="http://schemas.microsoft.com/office/drawing/2014/main" id="{CB8BC70B-ADA9-8ECE-91EE-1C7A1D7E61A8}"/>
              </a:ext>
            </a:extLst>
          </p:cNvPr>
          <p:cNvGraphicFramePr/>
          <p:nvPr/>
        </p:nvGraphicFramePr>
        <p:xfrm>
          <a:off x="-1" y="1661020"/>
          <a:ext cx="9226377" cy="519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24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a:latin typeface="+mn-lt"/>
              </a:rPr>
              <a:t>Fraud and Abuse Laws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17</a:t>
            </a:fld>
            <a:endParaRPr lang="en-US"/>
          </a:p>
        </p:txBody>
      </p:sp>
      <p:graphicFrame>
        <p:nvGraphicFramePr>
          <p:cNvPr id="13" name="Title 1">
            <a:extLst>
              <a:ext uri="{FF2B5EF4-FFF2-40B4-BE49-F238E27FC236}">
                <a16:creationId xmlns:a16="http://schemas.microsoft.com/office/drawing/2014/main" id="{AE865985-9D12-119D-EEB3-2DA55709C0B7}"/>
              </a:ext>
            </a:extLst>
          </p:cNvPr>
          <p:cNvGraphicFramePr/>
          <p:nvPr>
            <p:extLst>
              <p:ext uri="{D42A27DB-BD31-4B8C-83A1-F6EECF244321}">
                <p14:modId xmlns:p14="http://schemas.microsoft.com/office/powerpoint/2010/main" val="3004721009"/>
              </p:ext>
            </p:extLst>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stack of money on top of a health insurance form&#10;&#10;Description automatically generated">
            <a:extLst>
              <a:ext uri="{FF2B5EF4-FFF2-40B4-BE49-F238E27FC236}">
                <a16:creationId xmlns:a16="http://schemas.microsoft.com/office/drawing/2014/main" id="{57B5E99A-DAB7-124D-8A35-9AC02263C0D1}"/>
              </a:ext>
            </a:extLst>
          </p:cNvPr>
          <p:cNvPicPr>
            <a:picLocks noChangeAspect="1"/>
          </p:cNvPicPr>
          <p:nvPr/>
        </p:nvPicPr>
        <p:blipFill>
          <a:blip r:embed="rId8"/>
          <a:stretch>
            <a:fillRect/>
          </a:stretch>
        </p:blipFill>
        <p:spPr>
          <a:xfrm>
            <a:off x="352337" y="2945452"/>
            <a:ext cx="1392574" cy="1175639"/>
          </a:xfrm>
          <a:prstGeom prst="rect">
            <a:avLst/>
          </a:prstGeom>
        </p:spPr>
      </p:pic>
      <p:pic>
        <p:nvPicPr>
          <p:cNvPr id="12" name="Graphic 11" descr="Money outline">
            <a:extLst>
              <a:ext uri="{FF2B5EF4-FFF2-40B4-BE49-F238E27FC236}">
                <a16:creationId xmlns:a16="http://schemas.microsoft.com/office/drawing/2014/main" id="{3DF8E588-11A1-4BBF-F98A-3383FABDAE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292" y="4230149"/>
            <a:ext cx="914400" cy="914400"/>
          </a:xfrm>
          <a:prstGeom prst="rect">
            <a:avLst/>
          </a:prstGeom>
        </p:spPr>
      </p:pic>
    </p:spTree>
    <p:extLst>
      <p:ext uri="{BB962C8B-B14F-4D97-AF65-F5344CB8AC3E}">
        <p14:creationId xmlns:p14="http://schemas.microsoft.com/office/powerpoint/2010/main" val="280441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42632"/>
          </a:xfrm>
        </p:spPr>
        <p:txBody>
          <a:bodyPr>
            <a:normAutofit fontScale="90000"/>
          </a:bodyPr>
          <a:lstStyle/>
          <a:p>
            <a:pPr algn="ctr"/>
            <a:r>
              <a:rPr lang="en-US" sz="4000" dirty="0">
                <a:latin typeface="+mn-lt"/>
              </a:rPr>
              <a:t>Regulating Financial Arrangements - Anti-kickback Statute &amp; Stark Law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18</a:t>
            </a:fld>
            <a:endParaRPr lang="en-US"/>
          </a:p>
        </p:txBody>
      </p:sp>
      <p:graphicFrame>
        <p:nvGraphicFramePr>
          <p:cNvPr id="11" name="Title 1">
            <a:extLst>
              <a:ext uri="{FF2B5EF4-FFF2-40B4-BE49-F238E27FC236}">
                <a16:creationId xmlns:a16="http://schemas.microsoft.com/office/drawing/2014/main" id="{0F3FF2D4-3D8C-4FFE-52C1-3296E23B4ECD}"/>
              </a:ext>
            </a:extLst>
          </p:cNvPr>
          <p:cNvGraphicFramePr/>
          <p:nvPr/>
        </p:nvGraphicFramePr>
        <p:xfrm>
          <a:off x="-1" y="1618136"/>
          <a:ext cx="9226377" cy="523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86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r>
              <a:rPr lang="en-US" sz="4000" dirty="0">
                <a:latin typeface="+mn-lt"/>
              </a:rPr>
              <a:t>The Anti-Kickback Statute (AKS)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19</a:t>
            </a:fld>
            <a:endParaRPr lang="en-US" dirty="0"/>
          </a:p>
        </p:txBody>
      </p:sp>
      <p:graphicFrame>
        <p:nvGraphicFramePr>
          <p:cNvPr id="11" name="Title 1">
            <a:extLst>
              <a:ext uri="{FF2B5EF4-FFF2-40B4-BE49-F238E27FC236}">
                <a16:creationId xmlns:a16="http://schemas.microsoft.com/office/drawing/2014/main" id="{374AB457-E985-2C27-F577-4C1B6D66EF2F}"/>
              </a:ext>
            </a:extLst>
          </p:cNvPr>
          <p:cNvGraphicFramePr/>
          <p:nvPr>
            <p:extLst>
              <p:ext uri="{D42A27DB-BD31-4B8C-83A1-F6EECF244321}">
                <p14:modId xmlns:p14="http://schemas.microsoft.com/office/powerpoint/2010/main" val="2069058638"/>
              </p:ext>
            </p:extLst>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logo of an eagle">
            <a:extLst>
              <a:ext uri="{FF2B5EF4-FFF2-40B4-BE49-F238E27FC236}">
                <a16:creationId xmlns:a16="http://schemas.microsoft.com/office/drawing/2014/main" id="{117169DA-EA97-5646-BF92-FE77F09636EF}"/>
              </a:ext>
            </a:extLst>
          </p:cNvPr>
          <p:cNvPicPr>
            <a:picLocks noChangeAspect="1"/>
          </p:cNvPicPr>
          <p:nvPr/>
        </p:nvPicPr>
        <p:blipFill>
          <a:blip r:embed="rId8"/>
          <a:stretch>
            <a:fillRect/>
          </a:stretch>
        </p:blipFill>
        <p:spPr>
          <a:xfrm>
            <a:off x="7339608" y="678940"/>
            <a:ext cx="1845580" cy="1424031"/>
          </a:xfrm>
          <a:prstGeom prst="rect">
            <a:avLst/>
          </a:prstGeom>
        </p:spPr>
      </p:pic>
    </p:spTree>
    <p:extLst>
      <p:ext uri="{BB962C8B-B14F-4D97-AF65-F5344CB8AC3E}">
        <p14:creationId xmlns:p14="http://schemas.microsoft.com/office/powerpoint/2010/main" val="10804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itle 1"/>
          <p:cNvSpPr txBox="1">
            <a:spLocks/>
          </p:cNvSpPr>
          <p:nvPr/>
        </p:nvSpPr>
        <p:spPr>
          <a:xfrm>
            <a:off x="0" y="1359243"/>
            <a:ext cx="9144000" cy="45143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latin typeface="+mn-lt"/>
            </a:endParaRPr>
          </a:p>
        </p:txBody>
      </p:sp>
      <p:sp>
        <p:nvSpPr>
          <p:cNvPr id="3" name="Slide Number Placeholder 2">
            <a:extLst>
              <a:ext uri="{FF2B5EF4-FFF2-40B4-BE49-F238E27FC236}">
                <a16:creationId xmlns:a16="http://schemas.microsoft.com/office/drawing/2014/main" id="{EF18D672-368A-D82D-EA49-27100B50733B}"/>
              </a:ext>
            </a:extLst>
          </p:cNvPr>
          <p:cNvSpPr>
            <a:spLocks noGrp="1"/>
          </p:cNvSpPr>
          <p:nvPr>
            <p:ph type="sldNum" sz="quarter" idx="12"/>
          </p:nvPr>
        </p:nvSpPr>
        <p:spPr/>
        <p:txBody>
          <a:bodyPr/>
          <a:lstStyle/>
          <a:p>
            <a:fld id="{F64EAEB8-D616-FD49-9CE0-949ECF8598FA}" type="slidenum">
              <a:rPr lang="en-US" smtClean="0"/>
              <a:t>2</a:t>
            </a:fld>
            <a:endParaRPr lang="en-US"/>
          </a:p>
        </p:txBody>
      </p:sp>
      <p:graphicFrame>
        <p:nvGraphicFramePr>
          <p:cNvPr id="8" name="TextBox 1">
            <a:extLst>
              <a:ext uri="{FF2B5EF4-FFF2-40B4-BE49-F238E27FC236}">
                <a16:creationId xmlns:a16="http://schemas.microsoft.com/office/drawing/2014/main" id="{7605BE6F-783D-839C-A894-4E2AED21896D}"/>
              </a:ext>
            </a:extLst>
          </p:cNvPr>
          <p:cNvGraphicFramePr/>
          <p:nvPr/>
        </p:nvGraphicFramePr>
        <p:xfrm>
          <a:off x="0" y="654341"/>
          <a:ext cx="9144000" cy="59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25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0617"/>
            <a:ext cx="9267567" cy="6888617"/>
          </a:xfrm>
        </p:spPr>
      </p:pic>
      <p:sp>
        <p:nvSpPr>
          <p:cNvPr id="5" name="Title 1"/>
          <p:cNvSpPr>
            <a:spLocks noGrp="1"/>
          </p:cNvSpPr>
          <p:nvPr>
            <p:ph type="title"/>
          </p:nvPr>
        </p:nvSpPr>
        <p:spPr>
          <a:xfrm>
            <a:off x="0" y="675504"/>
            <a:ext cx="9144000" cy="708679"/>
          </a:xfrm>
        </p:spPr>
        <p:txBody>
          <a:bodyPr>
            <a:normAutofit/>
          </a:bodyPr>
          <a:lstStyle/>
          <a:p>
            <a:pPr algn="ctr"/>
            <a:r>
              <a:rPr lang="en-US" sz="4000" b="1" dirty="0">
                <a:latin typeface="+mn-lt"/>
              </a:rPr>
              <a:t>The Stark Law</a:t>
            </a: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20</a:t>
            </a:fld>
            <a:endParaRPr lang="en-US"/>
          </a:p>
        </p:txBody>
      </p:sp>
      <p:graphicFrame>
        <p:nvGraphicFramePr>
          <p:cNvPr id="13" name="Title 1">
            <a:extLst>
              <a:ext uri="{FF2B5EF4-FFF2-40B4-BE49-F238E27FC236}">
                <a16:creationId xmlns:a16="http://schemas.microsoft.com/office/drawing/2014/main" id="{624D9945-64FA-36D4-C2EF-2E79E026F8FD}"/>
              </a:ext>
            </a:extLst>
          </p:cNvPr>
          <p:cNvGraphicFramePr/>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90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a:t>
            </a:r>
            <a:r>
              <a:rPr lang="en-US" sz="2400" dirty="0"/>
              <a:t>A key enforcement law is the Federal False Claims Act. The Federal False Claims Act prohibits an individual or entity from submitting claims to the Federal government that they know (or should know) are false, such as, for example, claims for services that were not provided.</a:t>
            </a:r>
          </a:p>
          <a:p>
            <a:endParaRPr lang="en-US" sz="2400" dirty="0"/>
          </a:p>
          <a:p>
            <a:r>
              <a:rPr lang="en-US" sz="2400" dirty="0"/>
              <a:t>▪The New York False Claims Act similarly prohibits the submission of false claims to the State of New York</a:t>
            </a:r>
          </a:p>
          <a:p>
            <a:endParaRPr lang="en-US" sz="2400" dirty="0"/>
          </a:p>
          <a:p>
            <a:r>
              <a:rPr lang="en-US" sz="2400" dirty="0"/>
              <a:t>▪ECMCC submits claims to both the Federal government and the State of New York for services provided to patients enrolled in government-funded healthcare programs, such as Medicare and Medicaid</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21</a:t>
            </a:fld>
            <a:endParaRPr lang="en-US"/>
          </a:p>
        </p:txBody>
      </p:sp>
      <p:pic>
        <p:nvPicPr>
          <p:cNvPr id="1026" name="Picture 2" descr="What is the False Claims Act? | Whistleblower Attorneys">
            <a:extLst>
              <a:ext uri="{FF2B5EF4-FFF2-40B4-BE49-F238E27FC236}">
                <a16:creationId xmlns:a16="http://schemas.microsoft.com/office/drawing/2014/main" id="{0CF30282-4A50-F0AC-57EC-78DF6CF3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142" y="4987638"/>
            <a:ext cx="4580389" cy="173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6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rgbClr val="FF0000"/>
                </a:solidFill>
              </a:rPr>
              <a:t>False Claims</a:t>
            </a:r>
            <a:r>
              <a:rPr lang="en-US" sz="2400" dirty="0"/>
              <a:t>: when an entity knowingly receives money it should not and says nothing or conceals that an amount is owed.</a:t>
            </a:r>
          </a:p>
          <a:p>
            <a:pPr marL="342900" indent="-342900">
              <a:buFont typeface="Arial" panose="020B0604020202020204" pitchFamily="34" charset="0"/>
              <a:buChar char="•"/>
            </a:pPr>
            <a:r>
              <a:rPr lang="en-US" sz="2400" dirty="0"/>
              <a:t>Any overpayments should be reported </a:t>
            </a:r>
            <a:r>
              <a:rPr lang="en-US" sz="2400" b="1" dirty="0"/>
              <a:t>within 60 days</a:t>
            </a:r>
            <a:r>
              <a:rPr lang="en-US" sz="2400" dirty="0"/>
              <a:t> from identification to avoid False Claims Act liability and administrative penalties.</a:t>
            </a:r>
          </a:p>
          <a:p>
            <a:pPr marL="342900" indent="-342900">
              <a:buFont typeface="Arial" panose="020B0604020202020204" pitchFamily="34" charset="0"/>
              <a:buChar char="•"/>
            </a:pPr>
            <a:r>
              <a:rPr lang="en-US" sz="2400" dirty="0"/>
              <a:t>ECMCC combats fraud, waste and abuse in many ways, including but not limited to, conducting internal audits and responding to external audits.</a:t>
            </a:r>
          </a:p>
          <a:p>
            <a:endParaRPr lang="en-US" sz="2400" dirty="0"/>
          </a:p>
          <a:p>
            <a:endParaRPr lang="en-US" sz="2400" dirty="0"/>
          </a:p>
          <a:p>
            <a:pPr algn="ctr"/>
            <a:r>
              <a:rPr lang="en-US" sz="2400" b="1" dirty="0"/>
              <a:t>If you become aware of an actual or potential overpayment, you should immediately notify the Office of Corporate Compliance at</a:t>
            </a:r>
          </a:p>
          <a:p>
            <a:pPr algn="ctr"/>
            <a:r>
              <a:rPr lang="en-US" sz="2400" b="1" dirty="0"/>
              <a:t>716-898-6457 so that ECMCC can promptly determine whether it has received an overpayment and repay any overpayments it discovers </a:t>
            </a:r>
            <a:endParaRPr lang="en-US" sz="2800" b="1"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22</a:t>
            </a:fld>
            <a:endParaRPr lang="en-US"/>
          </a:p>
        </p:txBody>
      </p:sp>
    </p:spTree>
    <p:extLst>
      <p:ext uri="{BB962C8B-B14F-4D97-AF65-F5344CB8AC3E}">
        <p14:creationId xmlns:p14="http://schemas.microsoft.com/office/powerpoint/2010/main" val="265340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The FCA contains so-called qui tam or “whistleblower” provisions”</a:t>
            </a:r>
          </a:p>
          <a:p>
            <a:endParaRPr lang="en-US" sz="2400" dirty="0"/>
          </a:p>
          <a:p>
            <a:endParaRPr lang="en-US" sz="2400" dirty="0"/>
          </a:p>
          <a:p>
            <a:pPr marL="342900" indent="-342900">
              <a:buFont typeface="Arial" panose="020B0604020202020204" pitchFamily="34" charset="0"/>
              <a:buChar char="•"/>
            </a:pPr>
            <a:r>
              <a:rPr lang="en-US" sz="2400" dirty="0"/>
              <a:t>Whistleblowers can file a lawsuit alleging an intentional violation of the law.</a:t>
            </a:r>
          </a:p>
          <a:p>
            <a:pPr marL="342900" indent="-342900">
              <a:buFont typeface="Arial" panose="020B0604020202020204" pitchFamily="34" charset="0"/>
              <a:buChar char="•"/>
            </a:pPr>
            <a:r>
              <a:rPr lang="en-US" sz="2400" dirty="0"/>
              <a:t>Whistleblowers receive a percentage of the penalties that are imposed if lawsuit is won.</a:t>
            </a:r>
          </a:p>
          <a:p>
            <a:pPr marL="342900" indent="-342900">
              <a:buFont typeface="Arial" panose="020B0604020202020204" pitchFamily="34" charset="0"/>
              <a:buChar char="•"/>
            </a:pPr>
            <a:r>
              <a:rPr lang="en-US" sz="2400" dirty="0"/>
              <a:t>Allows people both inside and outside of organizations to report intentional fraud to the government.</a:t>
            </a:r>
          </a:p>
          <a:p>
            <a:pPr marL="342900" indent="-342900">
              <a:buFont typeface="Arial" panose="020B0604020202020204" pitchFamily="34" charset="0"/>
              <a:buChar char="•"/>
            </a:pPr>
            <a:r>
              <a:rPr lang="en-US" sz="2400" dirty="0"/>
              <a:t>Penalties may include treble damages:</a:t>
            </a:r>
          </a:p>
          <a:p>
            <a:pPr marL="800100" lvl="1" indent="-342900">
              <a:buFont typeface="Arial" panose="020B0604020202020204" pitchFamily="34" charset="0"/>
              <a:buChar char="•"/>
            </a:pPr>
            <a:r>
              <a:rPr lang="en-US" sz="2000" dirty="0"/>
              <a:t>Up to 3 times the amount of damages sustained by the government as a result of the fraudulent claims</a:t>
            </a:r>
          </a:p>
          <a:p>
            <a:pPr marL="800100" lvl="1" indent="-342900">
              <a:buFont typeface="Arial" panose="020B0604020202020204" pitchFamily="34" charset="0"/>
              <a:buChar char="•"/>
            </a:pPr>
            <a:r>
              <a:rPr lang="en-US" sz="2000" dirty="0"/>
              <a:t>Substantial fines per claim</a:t>
            </a:r>
            <a:endParaRPr lang="en-US" sz="20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23</a:t>
            </a:fld>
            <a:endParaRPr lang="en-US"/>
          </a:p>
        </p:txBody>
      </p:sp>
      <p:pic>
        <p:nvPicPr>
          <p:cNvPr id="2050" name="Picture 2" descr="Whistleblower Protection | Office of Inspector General | U.S. Department of  Transportation">
            <a:extLst>
              <a:ext uri="{FF2B5EF4-FFF2-40B4-BE49-F238E27FC236}">
                <a16:creationId xmlns:a16="http://schemas.microsoft.com/office/drawing/2014/main" id="{06ABB6A4-2B6C-FF8B-73DE-012DF6E78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9" r="46695"/>
          <a:stretch/>
        </p:blipFill>
        <p:spPr bwMode="auto">
          <a:xfrm>
            <a:off x="3825380" y="1598293"/>
            <a:ext cx="1182848" cy="708679"/>
          </a:xfrm>
          <a:prstGeom prst="rect">
            <a:avLst/>
          </a:prstGeom>
          <a:noFill/>
        </p:spPr>
      </p:pic>
    </p:spTree>
    <p:extLst>
      <p:ext uri="{BB962C8B-B14F-4D97-AF65-F5344CB8AC3E}">
        <p14:creationId xmlns:p14="http://schemas.microsoft.com/office/powerpoint/2010/main" val="89355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Exclusion Screening</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a:p>
            <a:endParaRPr lang="en-US" sz="2400" dirty="0"/>
          </a:p>
          <a:p>
            <a:endParaRPr lang="en-US" sz="2400" dirty="0"/>
          </a:p>
          <a:p>
            <a:pPr marL="342900" indent="-342900">
              <a:buFont typeface="Arial" panose="020B0604020202020204" pitchFamily="34" charset="0"/>
              <a:buChar char="•"/>
            </a:pPr>
            <a:r>
              <a:rPr lang="en-US" sz="2400" dirty="0"/>
              <a:t>We screen our staff for excluded providers or any excluded vendors we have contracts with</a:t>
            </a:r>
          </a:p>
          <a:p>
            <a:endParaRPr lang="en-US" sz="2400" dirty="0"/>
          </a:p>
          <a:p>
            <a:pPr marL="342900" indent="-342900">
              <a:buFont typeface="Arial" panose="020B0604020202020204" pitchFamily="34" charset="0"/>
              <a:buChar char="•"/>
            </a:pPr>
            <a:r>
              <a:rPr lang="en-US" sz="2400" dirty="0"/>
              <a:t>Excluded providers cannot bill federal or state health care programs, either directly or indirectly.</a:t>
            </a:r>
          </a:p>
          <a:p>
            <a:endParaRPr lang="en-US" sz="2400" dirty="0"/>
          </a:p>
          <a:p>
            <a:pPr marL="342900" indent="-342900">
              <a:buFont typeface="Arial" panose="020B0604020202020204" pitchFamily="34" charset="0"/>
              <a:buChar char="•"/>
            </a:pPr>
            <a:r>
              <a:rPr lang="en-US" sz="2400" dirty="0"/>
              <a:t>Inform your manager and the Office of Corporate Compliance immediately if you are excluded from participation in any federal or state health care program.</a:t>
            </a:r>
          </a:p>
          <a:p>
            <a:endParaRPr lang="en-US" sz="2400" dirty="0"/>
          </a:p>
          <a:p>
            <a:endParaRPr lang="en-US" sz="2400" dirty="0"/>
          </a:p>
          <a:p>
            <a:pPr algn="ctr"/>
            <a:r>
              <a:rPr lang="en-US" sz="2400" dirty="0">
                <a:solidFill>
                  <a:srgbClr val="FF0000"/>
                </a:solidFill>
              </a:rPr>
              <a:t>Failure to do so will result in severe sanctions.</a:t>
            </a:r>
            <a:endParaRPr lang="en-US" sz="2000" dirty="0">
              <a:solidFill>
                <a:srgbClr val="FF0000"/>
              </a:solidFill>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24</a:t>
            </a:fld>
            <a:endParaRPr lang="en-US"/>
          </a:p>
        </p:txBody>
      </p:sp>
      <p:pic>
        <p:nvPicPr>
          <p:cNvPr id="3" name="Picture 2">
            <a:extLst>
              <a:ext uri="{FF2B5EF4-FFF2-40B4-BE49-F238E27FC236}">
                <a16:creationId xmlns:a16="http://schemas.microsoft.com/office/drawing/2014/main" id="{D75BA2F6-BE86-C2D1-33C5-F4A2B815735C}"/>
              </a:ext>
            </a:extLst>
          </p:cNvPr>
          <p:cNvPicPr>
            <a:picLocks noChangeAspect="1"/>
          </p:cNvPicPr>
          <p:nvPr/>
        </p:nvPicPr>
        <p:blipFill rotWithShape="1">
          <a:blip r:embed="rId3"/>
          <a:srcRect l="61060" t="3395" r="-1" b="10930"/>
          <a:stretch/>
        </p:blipFill>
        <p:spPr>
          <a:xfrm>
            <a:off x="7014329" y="691479"/>
            <a:ext cx="1686187" cy="1302799"/>
          </a:xfrm>
          <a:prstGeom prst="rect">
            <a:avLst/>
          </a:prstGeom>
        </p:spPr>
      </p:pic>
    </p:spTree>
    <p:extLst>
      <p:ext uri="{BB962C8B-B14F-4D97-AF65-F5344CB8AC3E}">
        <p14:creationId xmlns:p14="http://schemas.microsoft.com/office/powerpoint/2010/main" val="39615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Conflicts of Interest (COI)</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Gifts from Industry</a:t>
            </a:r>
          </a:p>
          <a:p>
            <a:endParaRPr lang="en-US" sz="2400" dirty="0"/>
          </a:p>
          <a:p>
            <a:pPr marL="342900" indent="-342900">
              <a:buFont typeface="Arial" panose="020B0604020202020204" pitchFamily="34" charset="0"/>
              <a:buChar char="•"/>
            </a:pPr>
            <a:r>
              <a:rPr lang="en-US" sz="2400" dirty="0"/>
              <a:t>ECMCC’s policy governing Gifts and Interactions with Industry provides parameters for appropriate decision-making regarding the acceptance or provision of business gratuities, gifts, activities, and courtesies as well as other interactions between Individuals and Industry. </a:t>
            </a:r>
          </a:p>
          <a:p>
            <a:pPr marL="342900" indent="-342900">
              <a:buFont typeface="Arial" panose="020B0604020202020204" pitchFamily="34" charset="0"/>
              <a:buChar char="•"/>
            </a:pPr>
            <a:r>
              <a:rPr lang="en-US" sz="2400" dirty="0"/>
              <a:t>Gifts from health care industry vendors are prohibited regardless of any value.</a:t>
            </a:r>
          </a:p>
          <a:p>
            <a:pPr marL="342900" indent="-342900">
              <a:buFont typeface="Arial" panose="020B0604020202020204" pitchFamily="34" charset="0"/>
              <a:buChar char="•"/>
            </a:pPr>
            <a:r>
              <a:rPr lang="en-US" sz="2400" dirty="0"/>
              <a:t>Prohibits physicians from participating in industry sponsored</a:t>
            </a:r>
          </a:p>
          <a:p>
            <a:pPr marL="342900" indent="-342900">
              <a:buFont typeface="Arial" panose="020B0604020202020204" pitchFamily="34" charset="0"/>
              <a:buChar char="•"/>
            </a:pPr>
            <a:r>
              <a:rPr lang="en-US" sz="2400" dirty="0"/>
              <a:t>Employees should not be giving pharmaceutical and medical device sponsored presentations unless it is their own work and complies with the other requirements of our policy.</a:t>
            </a:r>
          </a:p>
          <a:p>
            <a:pPr marL="342900" indent="-342900">
              <a:buFont typeface="Arial" panose="020B0604020202020204" pitchFamily="34" charset="0"/>
              <a:buChar char="•"/>
            </a:pPr>
            <a:r>
              <a:rPr lang="en-US" sz="2400" dirty="0"/>
              <a:t>Pharmaceutical sales reps are prohibited from accessing our facilities unless they make an appointment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25</a:t>
            </a:fld>
            <a:endParaRPr lang="en-US" dirty="0"/>
          </a:p>
        </p:txBody>
      </p:sp>
    </p:spTree>
    <p:extLst>
      <p:ext uri="{BB962C8B-B14F-4D97-AF65-F5344CB8AC3E}">
        <p14:creationId xmlns:p14="http://schemas.microsoft.com/office/powerpoint/2010/main" val="221831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What is HIPAA?</a:t>
            </a:r>
          </a:p>
          <a:p>
            <a:pPr marL="342900" indent="-342900">
              <a:buFont typeface="Arial" panose="020B0604020202020204" pitchFamily="34" charset="0"/>
              <a:buChar char="•"/>
            </a:pPr>
            <a:r>
              <a:rPr lang="en-US" sz="2400" dirty="0"/>
              <a:t>A set of rules enacted by the government which, among other purposes, requires Northwell to protect the privacy and security of individuals’ health information</a:t>
            </a:r>
          </a:p>
          <a:p>
            <a:r>
              <a:rPr lang="en-US" sz="2400" b="1" dirty="0"/>
              <a:t>HIPAA Applies To:</a:t>
            </a:r>
          </a:p>
          <a:p>
            <a:pPr marL="342900" indent="-342900">
              <a:buFont typeface="Arial" panose="020B0604020202020204" pitchFamily="34" charset="0"/>
              <a:buChar char="•"/>
            </a:pPr>
            <a:r>
              <a:rPr lang="en-US" sz="2400" dirty="0"/>
              <a:t>Covered Entities, including ECMCC and its staff;</a:t>
            </a:r>
          </a:p>
          <a:p>
            <a:pPr marL="342900" indent="-342900">
              <a:buFont typeface="Arial" panose="020B0604020202020204" pitchFamily="34" charset="0"/>
              <a:buChar char="•"/>
            </a:pPr>
            <a:r>
              <a:rPr lang="en-US" sz="2400" dirty="0"/>
              <a:t>Business Associates (vendors and contractors acting on behalf of ECMCC)</a:t>
            </a:r>
          </a:p>
          <a:p>
            <a:r>
              <a:rPr lang="en-US" sz="2400" b="1" dirty="0"/>
              <a:t>Other Privacy &amp; Security Regulations</a:t>
            </a:r>
          </a:p>
          <a:p>
            <a:pPr marL="342900" indent="-342900">
              <a:buFont typeface="Arial" panose="020B0604020202020204" pitchFamily="34" charset="0"/>
              <a:buChar char="•"/>
            </a:pPr>
            <a:r>
              <a:rPr lang="en-US" sz="2400" dirty="0"/>
              <a:t>HIPAA / HITECH – All ECMCC facilities/programs</a:t>
            </a:r>
          </a:p>
          <a:p>
            <a:pPr marL="342900" indent="-342900">
              <a:buFont typeface="Arial" panose="020B0604020202020204" pitchFamily="34" charset="0"/>
              <a:buChar char="•"/>
            </a:pPr>
            <a:r>
              <a:rPr lang="en-US" sz="2400" dirty="0"/>
              <a:t>42 CFR Part 2 – Substance Abuse treatment</a:t>
            </a:r>
          </a:p>
          <a:p>
            <a:pPr marL="342900" indent="-342900">
              <a:buFont typeface="Arial" panose="020B0604020202020204" pitchFamily="34" charset="0"/>
              <a:buChar char="•"/>
            </a:pPr>
            <a:r>
              <a:rPr lang="en-US" sz="2400" dirty="0"/>
              <a:t>NYS Mental Hygiene Law – Mental Health treatment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26</a:t>
            </a:fld>
            <a:endParaRPr lang="en-US" dirty="0"/>
          </a:p>
        </p:txBody>
      </p:sp>
    </p:spTree>
    <p:extLst>
      <p:ext uri="{BB962C8B-B14F-4D97-AF65-F5344CB8AC3E}">
        <p14:creationId xmlns:p14="http://schemas.microsoft.com/office/powerpoint/2010/main" val="264875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Protected Health Information (PHI)</a:t>
            </a:r>
          </a:p>
          <a:p>
            <a:endParaRPr lang="en-US" sz="2400" b="1"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u="sng" dirty="0"/>
              <a:t>Minimum Necessary</a:t>
            </a:r>
          </a:p>
          <a:p>
            <a:r>
              <a:rPr lang="en-US" sz="2400" dirty="0"/>
              <a:t>As healthcare providers, we must only request, use, or disclose, the minimum necessary information about a patient in order to complete the task at hand.</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27</a:t>
            </a:fld>
            <a:endParaRPr lang="en-US" dirty="0"/>
          </a:p>
        </p:txBody>
      </p:sp>
      <p:graphicFrame>
        <p:nvGraphicFramePr>
          <p:cNvPr id="3" name="Diagram 2">
            <a:extLst>
              <a:ext uri="{FF2B5EF4-FFF2-40B4-BE49-F238E27FC236}">
                <a16:creationId xmlns:a16="http://schemas.microsoft.com/office/drawing/2014/main" id="{8620461E-8D17-015C-2B25-C93B6D710C44}"/>
              </a:ext>
            </a:extLst>
          </p:cNvPr>
          <p:cNvGraphicFramePr/>
          <p:nvPr>
            <p:extLst>
              <p:ext uri="{D42A27DB-BD31-4B8C-83A1-F6EECF244321}">
                <p14:modId xmlns:p14="http://schemas.microsoft.com/office/powerpoint/2010/main" val="2521272751"/>
              </p:ext>
            </p:extLst>
          </p:nvPr>
        </p:nvGraphicFramePr>
        <p:xfrm>
          <a:off x="1523999" y="1397001"/>
          <a:ext cx="6512653" cy="320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31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a:p>
            <a:r>
              <a:rPr lang="en-US" sz="2400" b="1" u="sng" dirty="0"/>
              <a:t>Individually Identifiable Information</a:t>
            </a:r>
          </a:p>
          <a:p>
            <a:endParaRPr lang="en-US" sz="2400" b="1"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28</a:t>
            </a:fld>
            <a:endParaRPr lang="en-US" dirty="0"/>
          </a:p>
        </p:txBody>
      </p:sp>
      <p:graphicFrame>
        <p:nvGraphicFramePr>
          <p:cNvPr id="7" name="Diagram 6">
            <a:extLst>
              <a:ext uri="{FF2B5EF4-FFF2-40B4-BE49-F238E27FC236}">
                <a16:creationId xmlns:a16="http://schemas.microsoft.com/office/drawing/2014/main" id="{57700D83-9F09-ABDB-D407-9863FAA756A3}"/>
              </a:ext>
            </a:extLst>
          </p:cNvPr>
          <p:cNvGraphicFramePr/>
          <p:nvPr>
            <p:extLst>
              <p:ext uri="{D42A27DB-BD31-4B8C-83A1-F6EECF244321}">
                <p14:modId xmlns:p14="http://schemas.microsoft.com/office/powerpoint/2010/main" val="694843851"/>
              </p:ext>
            </p:extLst>
          </p:nvPr>
        </p:nvGraphicFramePr>
        <p:xfrm>
          <a:off x="1524000" y="1954634"/>
          <a:ext cx="6096000" cy="383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30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29</a:t>
            </a:fld>
            <a:endParaRPr lang="en-US" dirty="0"/>
          </a:p>
        </p:txBody>
      </p:sp>
      <p:graphicFrame>
        <p:nvGraphicFramePr>
          <p:cNvPr id="11" name="Title 1">
            <a:extLst>
              <a:ext uri="{FF2B5EF4-FFF2-40B4-BE49-F238E27FC236}">
                <a16:creationId xmlns:a16="http://schemas.microsoft.com/office/drawing/2014/main" id="{5DAFC058-2BF9-FEAB-DEF3-03327850DFE4}"/>
              </a:ext>
            </a:extLst>
          </p:cNvPr>
          <p:cNvGraphicFramePr/>
          <p:nvPr>
            <p:extLst>
              <p:ext uri="{D42A27DB-BD31-4B8C-83A1-F6EECF244321}">
                <p14:modId xmlns:p14="http://schemas.microsoft.com/office/powerpoint/2010/main" val="733694303"/>
              </p:ext>
            </p:extLst>
          </p:nvPr>
        </p:nvGraphicFramePr>
        <p:xfrm>
          <a:off x="91975" y="1585519"/>
          <a:ext cx="9052025" cy="5272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24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Introduction</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a:t>
            </a:fld>
            <a:endParaRPr lang="en-US"/>
          </a:p>
        </p:txBody>
      </p:sp>
      <p:graphicFrame>
        <p:nvGraphicFramePr>
          <p:cNvPr id="11" name="Title 1">
            <a:extLst>
              <a:ext uri="{FF2B5EF4-FFF2-40B4-BE49-F238E27FC236}">
                <a16:creationId xmlns:a16="http://schemas.microsoft.com/office/drawing/2014/main" id="{4824D639-5378-4A06-FF96-98D154087094}"/>
              </a:ext>
            </a:extLst>
          </p:cNvPr>
          <p:cNvGraphicFramePr/>
          <p:nvPr>
            <p:extLst>
              <p:ext uri="{D42A27DB-BD31-4B8C-83A1-F6EECF244321}">
                <p14:modId xmlns:p14="http://schemas.microsoft.com/office/powerpoint/2010/main" val="1008674144"/>
              </p:ext>
            </p:extLst>
          </p:nvPr>
        </p:nvGraphicFramePr>
        <p:xfrm>
          <a:off x="0" y="1384183"/>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5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a:bodyPr>
          <a:lstStyle/>
          <a:p>
            <a:pPr algn="ctr"/>
            <a:r>
              <a:rPr lang="en-US" sz="4000" dirty="0">
                <a:latin typeface="+mn-lt"/>
              </a:rPr>
              <a:t>Monitoring Data for Inappropriate Use</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30</a:t>
            </a:fld>
            <a:endParaRPr lang="en-US" dirty="0"/>
          </a:p>
        </p:txBody>
      </p:sp>
      <p:pic>
        <p:nvPicPr>
          <p:cNvPr id="3" name="Picture 2">
            <a:extLst>
              <a:ext uri="{FF2B5EF4-FFF2-40B4-BE49-F238E27FC236}">
                <a16:creationId xmlns:a16="http://schemas.microsoft.com/office/drawing/2014/main" id="{8E9FF32A-1097-5DEF-2562-7F7F3A571B90}"/>
              </a:ext>
            </a:extLst>
          </p:cNvPr>
          <p:cNvPicPr>
            <a:picLocks noChangeAspect="1"/>
          </p:cNvPicPr>
          <p:nvPr/>
        </p:nvPicPr>
        <p:blipFill>
          <a:blip r:embed="rId3"/>
          <a:stretch>
            <a:fillRect/>
          </a:stretch>
        </p:blipFill>
        <p:spPr>
          <a:xfrm>
            <a:off x="385981" y="1484735"/>
            <a:ext cx="2952750" cy="1719859"/>
          </a:xfrm>
          <a:prstGeom prst="rect">
            <a:avLst/>
          </a:prstGeom>
        </p:spPr>
      </p:pic>
      <p:sp>
        <p:nvSpPr>
          <p:cNvPr id="7" name="TextBox 6">
            <a:extLst>
              <a:ext uri="{FF2B5EF4-FFF2-40B4-BE49-F238E27FC236}">
                <a16:creationId xmlns:a16="http://schemas.microsoft.com/office/drawing/2014/main" id="{BA523E71-C21C-29E6-2EF2-9734EB9CF090}"/>
              </a:ext>
            </a:extLst>
          </p:cNvPr>
          <p:cNvSpPr txBox="1"/>
          <p:nvPr/>
        </p:nvSpPr>
        <p:spPr>
          <a:xfrm>
            <a:off x="385981" y="3204594"/>
            <a:ext cx="2952750" cy="1200329"/>
          </a:xfrm>
          <a:prstGeom prst="rect">
            <a:avLst/>
          </a:prstGeom>
          <a:solidFill>
            <a:schemeClr val="bg1"/>
          </a:solidFill>
        </p:spPr>
        <p:txBody>
          <a:bodyPr wrap="square" rtlCol="0">
            <a:spAutoFit/>
          </a:bodyPr>
          <a:lstStyle/>
          <a:p>
            <a:pPr algn="ctr"/>
            <a:r>
              <a:rPr lang="en-US" dirty="0">
                <a:solidFill>
                  <a:schemeClr val="accent1">
                    <a:lumMod val="50000"/>
                  </a:schemeClr>
                </a:solidFill>
              </a:rPr>
              <a:t>ECMCC uses “</a:t>
            </a:r>
            <a:r>
              <a:rPr lang="en-US" dirty="0" err="1">
                <a:solidFill>
                  <a:schemeClr val="accent1">
                    <a:lumMod val="50000"/>
                  </a:schemeClr>
                </a:solidFill>
              </a:rPr>
              <a:t>FairWarning</a:t>
            </a:r>
            <a:r>
              <a:rPr lang="en-US" dirty="0">
                <a:solidFill>
                  <a:schemeClr val="accent1">
                    <a:lumMod val="50000"/>
                  </a:schemeClr>
                </a:solidFill>
              </a:rPr>
              <a:t>” an audit program that shows all accesses of our medical record systems.</a:t>
            </a:r>
          </a:p>
        </p:txBody>
      </p:sp>
      <p:sp>
        <p:nvSpPr>
          <p:cNvPr id="8" name="TextBox 7">
            <a:extLst>
              <a:ext uri="{FF2B5EF4-FFF2-40B4-BE49-F238E27FC236}">
                <a16:creationId xmlns:a16="http://schemas.microsoft.com/office/drawing/2014/main" id="{4ED87F7B-CBE1-5BF6-3DD1-85B5641E2A6F}"/>
              </a:ext>
            </a:extLst>
          </p:cNvPr>
          <p:cNvSpPr txBox="1"/>
          <p:nvPr/>
        </p:nvSpPr>
        <p:spPr>
          <a:xfrm>
            <a:off x="3632433" y="1585519"/>
            <a:ext cx="5068083" cy="4204356"/>
          </a:xfrm>
          <a:prstGeom prst="rect">
            <a:avLst/>
          </a:prstGeom>
          <a:noFill/>
        </p:spPr>
        <p:txBody>
          <a:bodyPr wrap="square" rtlCol="0">
            <a:spAutoFit/>
          </a:bodyPr>
          <a:lstStyle/>
          <a:p>
            <a:r>
              <a:rPr lang="en-US" b="1" dirty="0"/>
              <a:t>ECMCC will not tolerate Mishandling of our Data!</a:t>
            </a:r>
          </a:p>
          <a:p>
            <a:endParaRPr lang="en-US" dirty="0"/>
          </a:p>
          <a:p>
            <a:endParaRPr lang="en-US" dirty="0"/>
          </a:p>
          <a:p>
            <a:pPr marL="285750" indent="-285750">
              <a:lnSpc>
                <a:spcPct val="150000"/>
              </a:lnSpc>
              <a:buFont typeface="Arial" panose="020B0604020202020204" pitchFamily="34" charset="0"/>
              <a:buChar char="•"/>
            </a:pPr>
            <a:r>
              <a:rPr lang="en-US" dirty="0"/>
              <a:t>Privacy breach detection and reporting solution that collects and aggregates data 24/7</a:t>
            </a:r>
          </a:p>
          <a:p>
            <a:pPr marL="285750" indent="-285750">
              <a:lnSpc>
                <a:spcPct val="150000"/>
              </a:lnSpc>
              <a:buFont typeface="Arial" panose="020B0604020202020204" pitchFamily="34" charset="0"/>
              <a:buChar char="•"/>
            </a:pPr>
            <a:r>
              <a:rPr lang="en-US" dirty="0"/>
              <a:t>Sends alerts to HIPAA Team about occurrences of possible inappropriate access to medical records</a:t>
            </a:r>
          </a:p>
          <a:p>
            <a:pPr marL="285750" indent="-285750">
              <a:lnSpc>
                <a:spcPct val="150000"/>
              </a:lnSpc>
              <a:buFont typeface="Arial" panose="020B0604020202020204" pitchFamily="34" charset="0"/>
              <a:buChar char="•"/>
            </a:pPr>
            <a:r>
              <a:rPr lang="en-US" dirty="0"/>
              <a:t>New enhanced artificial intelligence controls</a:t>
            </a:r>
          </a:p>
          <a:p>
            <a:pPr marL="285750" indent="-285750">
              <a:lnSpc>
                <a:spcPct val="150000"/>
              </a:lnSpc>
              <a:buFont typeface="Arial" panose="020B0604020202020204" pitchFamily="34" charset="0"/>
              <a:buChar char="•"/>
            </a:pPr>
            <a:r>
              <a:rPr lang="en-US" dirty="0"/>
              <a:t>Used to conduct investigations in response to reports/concerns</a:t>
            </a:r>
          </a:p>
          <a:p>
            <a:pPr marL="285750" indent="-285750">
              <a:lnSpc>
                <a:spcPct val="150000"/>
              </a:lnSpc>
              <a:buFont typeface="Arial" panose="020B0604020202020204" pitchFamily="34" charset="0"/>
              <a:buChar char="•"/>
            </a:pPr>
            <a:r>
              <a:rPr lang="en-US" dirty="0"/>
              <a:t>Discipline up to and including termination</a:t>
            </a:r>
          </a:p>
        </p:txBody>
      </p:sp>
    </p:spTree>
    <p:extLst>
      <p:ext uri="{BB962C8B-B14F-4D97-AF65-F5344CB8AC3E}">
        <p14:creationId xmlns:p14="http://schemas.microsoft.com/office/powerpoint/2010/main" val="427768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a:bodyPr>
          <a:lstStyle/>
          <a:p>
            <a:pPr algn="ctr"/>
            <a:r>
              <a:rPr lang="en-US" sz="4000" dirty="0">
                <a:latin typeface="+mn-lt"/>
              </a:rPr>
              <a:t>Accessing Medical Record for Work</a:t>
            </a:r>
            <a:endParaRPr lang="en-US" sz="4000" b="1" dirty="0">
              <a:latin typeface="+mn-lt"/>
            </a:endParaRPr>
          </a:p>
        </p:txBody>
      </p:sp>
      <p:sp>
        <p:nvSpPr>
          <p:cNvPr id="6" name="Title 1"/>
          <p:cNvSpPr txBox="1">
            <a:spLocks/>
          </p:cNvSpPr>
          <p:nvPr/>
        </p:nvSpPr>
        <p:spPr>
          <a:xfrm>
            <a:off x="9598" y="1754660"/>
            <a:ext cx="8598943"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latin typeface="+mn-lt"/>
            </a:endParaRPr>
          </a:p>
        </p:txBody>
      </p:sp>
      <p:sp>
        <p:nvSpPr>
          <p:cNvPr id="9" name="Title 1"/>
          <p:cNvSpPr txBox="1">
            <a:spLocks/>
          </p:cNvSpPr>
          <p:nvPr/>
        </p:nvSpPr>
        <p:spPr>
          <a:xfrm>
            <a:off x="91975" y="1585519"/>
            <a:ext cx="9052025" cy="527248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a:p>
            <a:endParaRPr lang="en-US" sz="2400" dirty="0"/>
          </a:p>
          <a:p>
            <a:endParaRPr lang="en-US" sz="2400" dirty="0"/>
          </a:p>
          <a:p>
            <a:endParaRPr lang="en-US" sz="2400" dirty="0"/>
          </a:p>
          <a:p>
            <a:endParaRPr lang="en-US" sz="2400" dirty="0"/>
          </a:p>
          <a:p>
            <a:r>
              <a:rPr lang="en-US" sz="1800" dirty="0"/>
              <a:t>Your have a business-	You are only accessing			</a:t>
            </a:r>
          </a:p>
          <a:p>
            <a:r>
              <a:rPr lang="en-US" sz="1800" dirty="0"/>
              <a:t>related reason		the PHI necessary for </a:t>
            </a:r>
          </a:p>
          <a:p>
            <a:r>
              <a:rPr lang="en-US" sz="1800" dirty="0"/>
              <a:t>			treatment, payment or </a:t>
            </a:r>
          </a:p>
          <a:p>
            <a:r>
              <a:rPr lang="en-US" sz="1800" dirty="0"/>
              <a:t>			other hospital operations</a:t>
            </a:r>
          </a:p>
          <a:p>
            <a:endParaRPr lang="en-US" sz="1800" dirty="0"/>
          </a:p>
          <a:p>
            <a:endParaRPr lang="en-US" sz="1800" dirty="0"/>
          </a:p>
          <a:p>
            <a:r>
              <a:rPr lang="en-US" sz="1800" dirty="0"/>
              <a:t>**Accessing a medical record for a purpose unrelated to your </a:t>
            </a:r>
          </a:p>
          <a:p>
            <a:r>
              <a:rPr lang="en-US" sz="1800" dirty="0"/>
              <a:t>assigned work may be a breach!</a:t>
            </a:r>
          </a:p>
          <a:p>
            <a:endParaRPr lang="en-US" sz="1800" dirty="0"/>
          </a:p>
          <a:p>
            <a:r>
              <a:rPr lang="en-US" sz="1800" dirty="0"/>
              <a:t>**Sharing information learned at work to someone for an unrelated</a:t>
            </a:r>
          </a:p>
          <a:p>
            <a:r>
              <a:rPr lang="en-US" sz="1800" dirty="0"/>
              <a:t>work purpose (including a family member or friend) may also be</a:t>
            </a:r>
          </a:p>
          <a:p>
            <a:r>
              <a:rPr lang="en-US" sz="1800" dirty="0"/>
              <a:t>a breach!</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31</a:t>
            </a:fld>
            <a:endParaRPr lang="en-US" dirty="0"/>
          </a:p>
        </p:txBody>
      </p:sp>
      <p:pic>
        <p:nvPicPr>
          <p:cNvPr id="7" name="Graphic 6" descr="Briefcase with solid fill">
            <a:extLst>
              <a:ext uri="{FF2B5EF4-FFF2-40B4-BE49-F238E27FC236}">
                <a16:creationId xmlns:a16="http://schemas.microsoft.com/office/drawing/2014/main" id="{305752AB-04E7-5ADF-7490-CB1740AE0B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677" y="2141290"/>
            <a:ext cx="914400" cy="914400"/>
          </a:xfrm>
          <a:prstGeom prst="rect">
            <a:avLst/>
          </a:prstGeom>
        </p:spPr>
      </p:pic>
      <p:pic>
        <p:nvPicPr>
          <p:cNvPr id="10" name="Graphic 9" descr="Clipboard with solid fill">
            <a:extLst>
              <a:ext uri="{FF2B5EF4-FFF2-40B4-BE49-F238E27FC236}">
                <a16:creationId xmlns:a16="http://schemas.microsoft.com/office/drawing/2014/main" id="{E89904BF-97DC-6FC6-8C12-369AD69E43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8730" y="2141290"/>
            <a:ext cx="914400" cy="914400"/>
          </a:xfrm>
          <a:prstGeom prst="rect">
            <a:avLst/>
          </a:prstGeom>
        </p:spPr>
      </p:pic>
      <p:pic>
        <p:nvPicPr>
          <p:cNvPr id="12" name="Graphic 11" descr="Checkmark with solid fill">
            <a:extLst>
              <a:ext uri="{FF2B5EF4-FFF2-40B4-BE49-F238E27FC236}">
                <a16:creationId xmlns:a16="http://schemas.microsoft.com/office/drawing/2014/main" id="{0499ECF4-0E6B-168A-508B-42F2EB16FF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3048" y="1895912"/>
            <a:ext cx="618008" cy="618008"/>
          </a:xfrm>
          <a:prstGeom prst="rect">
            <a:avLst/>
          </a:prstGeom>
        </p:spPr>
      </p:pic>
      <p:pic>
        <p:nvPicPr>
          <p:cNvPr id="13" name="Picture 12">
            <a:extLst>
              <a:ext uri="{FF2B5EF4-FFF2-40B4-BE49-F238E27FC236}">
                <a16:creationId xmlns:a16="http://schemas.microsoft.com/office/drawing/2014/main" id="{5AF9A421-B299-5358-4D3E-A7A6C1DE80A1}"/>
              </a:ext>
            </a:extLst>
          </p:cNvPr>
          <p:cNvPicPr>
            <a:picLocks noChangeAspect="1"/>
          </p:cNvPicPr>
          <p:nvPr/>
        </p:nvPicPr>
        <p:blipFill>
          <a:blip r:embed="rId9"/>
          <a:stretch>
            <a:fillRect/>
          </a:stretch>
        </p:blipFill>
        <p:spPr>
          <a:xfrm>
            <a:off x="3997439" y="1833415"/>
            <a:ext cx="615749" cy="615749"/>
          </a:xfrm>
          <a:prstGeom prst="rect">
            <a:avLst/>
          </a:prstGeom>
        </p:spPr>
      </p:pic>
      <p:sp>
        <p:nvSpPr>
          <p:cNvPr id="17" name="TextBox 16">
            <a:extLst>
              <a:ext uri="{FF2B5EF4-FFF2-40B4-BE49-F238E27FC236}">
                <a16:creationId xmlns:a16="http://schemas.microsoft.com/office/drawing/2014/main" id="{A41A0FEF-C3C3-15B0-14E1-32462EDA3EA7}"/>
              </a:ext>
            </a:extLst>
          </p:cNvPr>
          <p:cNvSpPr txBox="1"/>
          <p:nvPr/>
        </p:nvSpPr>
        <p:spPr>
          <a:xfrm>
            <a:off x="6076520" y="1561468"/>
            <a:ext cx="3057882" cy="3877985"/>
          </a:xfrm>
          <a:prstGeom prst="rect">
            <a:avLst/>
          </a:prstGeom>
          <a:solidFill>
            <a:srgbClr val="92D050"/>
          </a:solidFill>
        </p:spPr>
        <p:txBody>
          <a:bodyPr wrap="square" rtlCol="0">
            <a:spAutoFit/>
          </a:bodyPr>
          <a:lstStyle/>
          <a:p>
            <a:r>
              <a:rPr lang="en-US" dirty="0"/>
              <a:t>You cannot access a record for personal reasons, including</a:t>
            </a:r>
          </a:p>
          <a:p>
            <a:endParaRPr lang="en-US" dirty="0"/>
          </a:p>
          <a:p>
            <a:r>
              <a:rPr lang="en-US" dirty="0"/>
              <a:t>	</a:t>
            </a:r>
            <a:r>
              <a:rPr lang="en-US" sz="1400" dirty="0"/>
              <a:t>To check on a family 	member</a:t>
            </a:r>
          </a:p>
          <a:p>
            <a:endParaRPr lang="en-US" sz="1400" dirty="0"/>
          </a:p>
          <a:p>
            <a:r>
              <a:rPr lang="en-US" dirty="0"/>
              <a:t>	</a:t>
            </a:r>
            <a:endParaRPr lang="en-US" sz="1400" dirty="0"/>
          </a:p>
          <a:p>
            <a:r>
              <a:rPr lang="en-US" sz="1400" dirty="0"/>
              <a:t>	To schedule an 	appointment for yourself</a:t>
            </a:r>
          </a:p>
          <a:p>
            <a:endParaRPr lang="en-US" sz="1400" dirty="0"/>
          </a:p>
          <a:p>
            <a:endParaRPr lang="en-US" dirty="0"/>
          </a:p>
          <a:p>
            <a:endParaRPr lang="en-US" dirty="0"/>
          </a:p>
          <a:p>
            <a:r>
              <a:rPr lang="en-US" dirty="0"/>
              <a:t>	</a:t>
            </a:r>
            <a:r>
              <a:rPr lang="en-US" sz="1400" dirty="0"/>
              <a:t>To find out someone’s 	birthday or address</a:t>
            </a:r>
          </a:p>
          <a:p>
            <a:endParaRPr lang="en-US" dirty="0"/>
          </a:p>
        </p:txBody>
      </p:sp>
      <p:pic>
        <p:nvPicPr>
          <p:cNvPr id="19" name="Graphic 18" descr="Family with boy with solid fill">
            <a:extLst>
              <a:ext uri="{FF2B5EF4-FFF2-40B4-BE49-F238E27FC236}">
                <a16:creationId xmlns:a16="http://schemas.microsoft.com/office/drawing/2014/main" id="{0E9CE0A4-7E97-F7D4-F983-99B976F0BD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5447" y="2517329"/>
            <a:ext cx="752117" cy="619396"/>
          </a:xfrm>
          <a:prstGeom prst="rect">
            <a:avLst/>
          </a:prstGeom>
        </p:spPr>
      </p:pic>
      <p:pic>
        <p:nvPicPr>
          <p:cNvPr id="21" name="Graphic 20" descr="Daily calendar with solid fill">
            <a:extLst>
              <a:ext uri="{FF2B5EF4-FFF2-40B4-BE49-F238E27FC236}">
                <a16:creationId xmlns:a16="http://schemas.microsoft.com/office/drawing/2014/main" id="{C91BC831-7F38-117D-10CC-74EABFF84A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30420" y="3302228"/>
            <a:ext cx="914400" cy="914400"/>
          </a:xfrm>
          <a:prstGeom prst="rect">
            <a:avLst/>
          </a:prstGeom>
        </p:spPr>
      </p:pic>
      <p:pic>
        <p:nvPicPr>
          <p:cNvPr id="23" name="Graphic 22" descr="Cake outline">
            <a:extLst>
              <a:ext uri="{FF2B5EF4-FFF2-40B4-BE49-F238E27FC236}">
                <a16:creationId xmlns:a16="http://schemas.microsoft.com/office/drawing/2014/main" id="{CFC214BA-4C0D-F8C2-C774-0D9C9282E6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34306" y="4382132"/>
            <a:ext cx="914400" cy="914400"/>
          </a:xfrm>
          <a:prstGeom prst="rect">
            <a:avLst/>
          </a:prstGeom>
        </p:spPr>
      </p:pic>
      <p:sp>
        <p:nvSpPr>
          <p:cNvPr id="24" name="Multiplication Sign 23">
            <a:extLst>
              <a:ext uri="{FF2B5EF4-FFF2-40B4-BE49-F238E27FC236}">
                <a16:creationId xmlns:a16="http://schemas.microsoft.com/office/drawing/2014/main" id="{E39B97D2-E4B9-CD2C-962F-AB2E340A4B72}"/>
              </a:ext>
            </a:extLst>
          </p:cNvPr>
          <p:cNvSpPr/>
          <p:nvPr/>
        </p:nvSpPr>
        <p:spPr>
          <a:xfrm>
            <a:off x="6615028" y="2522231"/>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7DA7782B-CA55-DF8A-502F-27BA2912B028}"/>
              </a:ext>
            </a:extLst>
          </p:cNvPr>
          <p:cNvSpPr/>
          <p:nvPr/>
        </p:nvSpPr>
        <p:spPr>
          <a:xfrm>
            <a:off x="6672183" y="3245978"/>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927A2F69-52A8-014D-FEE3-5B2C195F7389}"/>
              </a:ext>
            </a:extLst>
          </p:cNvPr>
          <p:cNvSpPr/>
          <p:nvPr/>
        </p:nvSpPr>
        <p:spPr>
          <a:xfrm>
            <a:off x="6651744" y="4350544"/>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26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Does something not feel right, or do you have an issue you want to discuss?  </a:t>
            </a:r>
            <a:r>
              <a:rPr lang="en-US" sz="4000" b="1" dirty="0">
                <a:solidFill>
                  <a:schemeClr val="accent2">
                    <a:lumMod val="50000"/>
                  </a:schemeClr>
                </a:solidFill>
                <a:latin typeface="+mn-lt"/>
              </a:rPr>
              <a:t>We can help</a:t>
            </a:r>
            <a:r>
              <a:rPr lang="en-US" sz="4000" dirty="0">
                <a:latin typeface="+mn-lt"/>
              </a:rPr>
              <a:t>.</a:t>
            </a:r>
            <a:endParaRPr lang="en-US" sz="4000" b="1" dirty="0">
              <a:latin typeface="+mn-lt"/>
            </a:endParaRPr>
          </a:p>
        </p:txBody>
      </p:sp>
      <p:sp>
        <p:nvSpPr>
          <p:cNvPr id="6" name="Title 1"/>
          <p:cNvSpPr txBox="1">
            <a:spLocks/>
          </p:cNvSpPr>
          <p:nvPr/>
        </p:nvSpPr>
        <p:spPr>
          <a:xfrm>
            <a:off x="0" y="1754660"/>
            <a:ext cx="8608541"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4799" y="1585519"/>
            <a:ext cx="9139202" cy="527248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lumMod val="50000"/>
                  </a:schemeClr>
                </a:solidFill>
              </a:rPr>
              <a:t>Reporting obligations</a:t>
            </a:r>
          </a:p>
          <a:p>
            <a:pPr marL="342900" indent="-342900">
              <a:buFont typeface="Arial" panose="020B0604020202020204" pitchFamily="34" charset="0"/>
              <a:buChar char="•"/>
            </a:pPr>
            <a:r>
              <a:rPr lang="en-US" sz="1800" dirty="0"/>
              <a:t>It is the duty of every employee, vendor and all other individuals affiliated with ECMCC to comply with all governing laws, regulations, ECMCC policies and procedures and the Code of Conduct.  Everyone must offer their complete cooperation with any investigation by ECMCC and/or governing authorities.</a:t>
            </a:r>
          </a:p>
          <a:p>
            <a:pPr marL="342900" indent="-342900">
              <a:buFont typeface="Arial" panose="020B0604020202020204" pitchFamily="34" charset="0"/>
              <a:buChar char="•"/>
            </a:pPr>
            <a:r>
              <a:rPr lang="en-US" sz="1800" dirty="0"/>
              <a:t>You are required to report to the Office of Corporate Compliance, or the Compliance &amp; HIPAA Anonymous Hotline any actual or suspected violations of the Code, ECMCC’s policies and procedures and/or federal or state law.   </a:t>
            </a:r>
          </a:p>
          <a:p>
            <a:r>
              <a:rPr lang="en-US" sz="2400" b="1" dirty="0">
                <a:solidFill>
                  <a:schemeClr val="accent2">
                    <a:lumMod val="50000"/>
                  </a:schemeClr>
                </a:solidFill>
              </a:rPr>
              <a:t>Can I be retaliated against for report an issue or participating in an investigation as a witness?</a:t>
            </a:r>
          </a:p>
          <a:p>
            <a:pPr marL="285750" indent="-285750">
              <a:buFont typeface="Arial" panose="020B0604020202020204" pitchFamily="34" charset="0"/>
              <a:buChar char="•"/>
            </a:pPr>
            <a:r>
              <a:rPr lang="en-US" sz="1800" dirty="0"/>
              <a:t>No.  ECMCC does not permit retaliation against anyone for good faith and honest participation in an internal or external investigation.</a:t>
            </a:r>
          </a:p>
          <a:p>
            <a:pPr marL="285750" indent="-285750">
              <a:buFont typeface="Arial" panose="020B0604020202020204" pitchFamily="34" charset="0"/>
              <a:buChar char="•"/>
            </a:pPr>
            <a:endParaRPr lang="en-US" sz="1800" dirty="0"/>
          </a:p>
          <a:p>
            <a:r>
              <a:rPr lang="en-US" sz="1800" b="1" u="sng" dirty="0"/>
              <a:t>Office of Corporate Compliance</a:t>
            </a:r>
          </a:p>
          <a:p>
            <a:pPr marL="285750" indent="-285750">
              <a:buFont typeface="Arial" panose="020B0604020202020204" pitchFamily="34" charset="0"/>
              <a:buChar char="•"/>
            </a:pPr>
            <a:r>
              <a:rPr lang="en-US" sz="1800" dirty="0"/>
              <a:t>716-898-6439 Lindy Nesbitt, AVP Corporate Compliance</a:t>
            </a:r>
          </a:p>
          <a:p>
            <a:pPr marL="285750" indent="-285750">
              <a:buFont typeface="Arial" panose="020B0604020202020204" pitchFamily="34" charset="0"/>
              <a:buChar char="•"/>
            </a:pPr>
            <a:r>
              <a:rPr lang="en-US" sz="1800" dirty="0"/>
              <a:t>716-898-4595 Nadine Mund, Director of Corporate Compliance</a:t>
            </a:r>
          </a:p>
          <a:p>
            <a:pPr marL="285750" indent="-285750">
              <a:buFont typeface="Arial" panose="020B0604020202020204" pitchFamily="34" charset="0"/>
              <a:buChar char="•"/>
            </a:pPr>
            <a:r>
              <a:rPr lang="en-US" sz="1800" dirty="0"/>
              <a:t>716-898-5880 Laura Fleming, Privacy Officer</a:t>
            </a:r>
          </a:p>
          <a:p>
            <a:pPr marL="285750" indent="-285750">
              <a:buFont typeface="Arial" panose="020B0604020202020204" pitchFamily="34" charset="0"/>
              <a:buChar char="•"/>
            </a:pPr>
            <a:r>
              <a:rPr lang="en-US" sz="1800" dirty="0"/>
              <a:t>855-222-0758</a:t>
            </a:r>
            <a:r>
              <a:rPr lang="en-US" sz="1800" b="1" dirty="0">
                <a:solidFill>
                  <a:schemeClr val="accent2">
                    <a:lumMod val="50000"/>
                  </a:schemeClr>
                </a:solidFill>
              </a:rPr>
              <a:t> Compliance &amp; HIPAA Anonymous Hotline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32</a:t>
            </a:fld>
            <a:endParaRPr lang="en-US" dirty="0"/>
          </a:p>
        </p:txBody>
      </p:sp>
    </p:spTree>
    <p:extLst>
      <p:ext uri="{BB962C8B-B14F-4D97-AF65-F5344CB8AC3E}">
        <p14:creationId xmlns:p14="http://schemas.microsoft.com/office/powerpoint/2010/main" val="1945477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1:  </a:t>
            </a:r>
            <a:r>
              <a:rPr lang="en-US" sz="2800" dirty="0"/>
              <a:t>True or False:  ECMCC has a strict ban on gifts of any type or value from industry vendors.</a:t>
            </a:r>
          </a:p>
          <a:p>
            <a:endParaRPr lang="en-US" sz="2800" b="1" dirty="0"/>
          </a:p>
          <a:p>
            <a:pPr marL="514350" indent="-514350">
              <a:buFont typeface="+mj-lt"/>
              <a:buAutoNum type="alphaLcParenR"/>
            </a:pPr>
            <a:r>
              <a:rPr lang="en-US" sz="2800" b="1" dirty="0"/>
              <a:t>True</a:t>
            </a:r>
          </a:p>
          <a:p>
            <a:pPr marL="514350" indent="-514350">
              <a:buFont typeface="+mj-lt"/>
              <a:buAutoNum type="alphaLcParenR"/>
            </a:pPr>
            <a:r>
              <a:rPr lang="en-US" sz="2800" b="1" dirty="0"/>
              <a:t>False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33</a:t>
            </a:fld>
            <a:endParaRPr lang="en-US" dirty="0"/>
          </a:p>
        </p:txBody>
      </p:sp>
    </p:spTree>
    <p:extLst>
      <p:ext uri="{BB962C8B-B14F-4D97-AF65-F5344CB8AC3E}">
        <p14:creationId xmlns:p14="http://schemas.microsoft.com/office/powerpoint/2010/main" val="3942531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2:  </a:t>
            </a:r>
            <a:r>
              <a:rPr lang="en-US" sz="2800" dirty="0"/>
              <a:t>True or False:  You should report any potential conflict of interest to your ECMCC business contact and the Office of Corporate Compliance.</a:t>
            </a:r>
          </a:p>
          <a:p>
            <a:endParaRPr lang="en-US" sz="2800" b="1" dirty="0"/>
          </a:p>
          <a:p>
            <a:pPr marL="514350" indent="-514350">
              <a:buFont typeface="+mj-lt"/>
              <a:buAutoNum type="alphaLcParenR"/>
            </a:pPr>
            <a:r>
              <a:rPr lang="en-US" sz="2800" b="1" dirty="0"/>
              <a:t>True</a:t>
            </a:r>
          </a:p>
          <a:p>
            <a:pPr marL="514350" indent="-514350">
              <a:buFont typeface="+mj-lt"/>
              <a:buAutoNum type="alphaLcParenR"/>
            </a:pPr>
            <a:r>
              <a:rPr lang="en-US" sz="2800" b="1" dirty="0"/>
              <a:t>False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34</a:t>
            </a:fld>
            <a:endParaRPr lang="en-US" dirty="0"/>
          </a:p>
        </p:txBody>
      </p:sp>
    </p:spTree>
    <p:extLst>
      <p:ext uri="{BB962C8B-B14F-4D97-AF65-F5344CB8AC3E}">
        <p14:creationId xmlns:p14="http://schemas.microsoft.com/office/powerpoint/2010/main" val="130112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3:  </a:t>
            </a:r>
            <a:r>
              <a:rPr lang="en-US" sz="2800" dirty="0"/>
              <a:t>Which of the following prohibits submission of false or fraudulent claims in order to receive payment from the federal government?</a:t>
            </a:r>
          </a:p>
          <a:p>
            <a:endParaRPr lang="en-US" sz="2800" b="1" dirty="0"/>
          </a:p>
          <a:p>
            <a:pPr marL="514350" indent="-514350">
              <a:buFont typeface="+mj-lt"/>
              <a:buAutoNum type="alphaLcParenR"/>
            </a:pPr>
            <a:r>
              <a:rPr lang="en-US" sz="2800" b="1" dirty="0"/>
              <a:t>HIPAA</a:t>
            </a:r>
          </a:p>
          <a:p>
            <a:pPr marL="514350" indent="-514350">
              <a:buFont typeface="+mj-lt"/>
              <a:buAutoNum type="alphaLcParenR"/>
            </a:pPr>
            <a:r>
              <a:rPr lang="en-US" sz="2800" b="1" dirty="0"/>
              <a:t>Federal False Claims Act</a:t>
            </a:r>
          </a:p>
          <a:p>
            <a:pPr marL="514350" indent="-514350">
              <a:buFont typeface="+mj-lt"/>
              <a:buAutoNum type="alphaLcParenR"/>
            </a:pPr>
            <a:r>
              <a:rPr lang="en-US" sz="2800" b="1" dirty="0"/>
              <a:t>EMTALA</a:t>
            </a:r>
          </a:p>
          <a:p>
            <a:pPr marL="514350" indent="-514350">
              <a:buFont typeface="+mj-lt"/>
              <a:buAutoNum type="alphaLcParenR"/>
            </a:pPr>
            <a:r>
              <a:rPr lang="en-US" sz="2800" b="1" dirty="0"/>
              <a:t>Federal No Surprise Act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35</a:t>
            </a:fld>
            <a:endParaRPr lang="en-US" dirty="0"/>
          </a:p>
        </p:txBody>
      </p:sp>
    </p:spTree>
    <p:extLst>
      <p:ext uri="{BB962C8B-B14F-4D97-AF65-F5344CB8AC3E}">
        <p14:creationId xmlns:p14="http://schemas.microsoft.com/office/powerpoint/2010/main" val="152550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4:  </a:t>
            </a:r>
            <a:r>
              <a:rPr lang="en-US" sz="2800" dirty="0"/>
              <a:t>Which of the following requires ECMCC to protect the privacy and security of individuals’ protected health information?</a:t>
            </a:r>
          </a:p>
          <a:p>
            <a:endParaRPr lang="en-US" sz="2800" b="1" dirty="0"/>
          </a:p>
          <a:p>
            <a:pPr marL="514350" indent="-514350">
              <a:buFont typeface="+mj-lt"/>
              <a:buAutoNum type="alphaLcParenR"/>
            </a:pPr>
            <a:r>
              <a:rPr lang="en-US" sz="2800" b="1" dirty="0"/>
              <a:t>Stark Law</a:t>
            </a:r>
          </a:p>
          <a:p>
            <a:pPr marL="514350" indent="-514350">
              <a:buFont typeface="+mj-lt"/>
              <a:buAutoNum type="alphaLcParenR"/>
            </a:pPr>
            <a:r>
              <a:rPr lang="en-US" sz="2800" b="1" dirty="0"/>
              <a:t>HIPAA</a:t>
            </a:r>
          </a:p>
          <a:p>
            <a:pPr marL="514350" indent="-514350">
              <a:buFont typeface="+mj-lt"/>
              <a:buAutoNum type="alphaLcParenR"/>
            </a:pPr>
            <a:r>
              <a:rPr lang="en-US" sz="2800" b="1" dirty="0"/>
              <a:t>EMTALA</a:t>
            </a:r>
          </a:p>
          <a:p>
            <a:pPr marL="514350" indent="-514350">
              <a:buFont typeface="+mj-lt"/>
              <a:buAutoNum type="alphaLcParenR"/>
            </a:pPr>
            <a:r>
              <a:rPr lang="en-US" sz="2800" b="1" dirty="0"/>
              <a:t>Civil Monetary Penalties Law</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36</a:t>
            </a:fld>
            <a:endParaRPr lang="en-US" dirty="0"/>
          </a:p>
        </p:txBody>
      </p:sp>
    </p:spTree>
    <p:extLst>
      <p:ext uri="{BB962C8B-B14F-4D97-AF65-F5344CB8AC3E}">
        <p14:creationId xmlns:p14="http://schemas.microsoft.com/office/powerpoint/2010/main" val="100413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5:  </a:t>
            </a:r>
            <a:r>
              <a:rPr lang="en-US" sz="2800" dirty="0"/>
              <a:t>Which of the following prohibits payments or other transfers of value that are intended to induce referrals?</a:t>
            </a:r>
          </a:p>
          <a:p>
            <a:endParaRPr lang="en-US" sz="2800" b="1" dirty="0"/>
          </a:p>
          <a:p>
            <a:pPr marL="514350" indent="-514350">
              <a:buFont typeface="+mj-lt"/>
              <a:buAutoNum type="alphaLcParenR"/>
            </a:pPr>
            <a:r>
              <a:rPr lang="en-US" sz="2800" b="1" dirty="0"/>
              <a:t>Stark Law</a:t>
            </a:r>
          </a:p>
          <a:p>
            <a:pPr marL="514350" indent="-514350">
              <a:buFont typeface="+mj-lt"/>
              <a:buAutoNum type="alphaLcParenR"/>
            </a:pPr>
            <a:r>
              <a:rPr lang="en-US" sz="2800" b="1" dirty="0"/>
              <a:t>HIPAA</a:t>
            </a:r>
          </a:p>
          <a:p>
            <a:pPr marL="514350" indent="-514350">
              <a:buFont typeface="+mj-lt"/>
              <a:buAutoNum type="alphaLcParenR"/>
            </a:pPr>
            <a:r>
              <a:rPr lang="en-US" sz="2800" b="1" dirty="0"/>
              <a:t>EMTALA</a:t>
            </a:r>
          </a:p>
          <a:p>
            <a:pPr marL="514350" indent="-514350">
              <a:buFont typeface="+mj-lt"/>
              <a:buAutoNum type="alphaLcParenR"/>
            </a:pPr>
            <a:r>
              <a:rPr lang="en-US" sz="2800" b="1" dirty="0"/>
              <a:t>Anti-Kickback Statute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37</a:t>
            </a:fld>
            <a:endParaRPr lang="en-US" dirty="0"/>
          </a:p>
        </p:txBody>
      </p:sp>
    </p:spTree>
    <p:extLst>
      <p:ext uri="{BB962C8B-B14F-4D97-AF65-F5344CB8AC3E}">
        <p14:creationId xmlns:p14="http://schemas.microsoft.com/office/powerpoint/2010/main" val="118650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Code of Ethical Conduct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0" y="1384183"/>
            <a:ext cx="9144000" cy="5473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r>
              <a:rPr lang="en-US" sz="2400" dirty="0">
                <a:latin typeface="+mn-lt"/>
                <a:ea typeface="+mn-ea"/>
                <a:cs typeface="+mn-cs"/>
              </a:rPr>
              <a:t>ECMCC has adopted a Code of Conduct that serves as an organizational “Constitution” that applies to employees and vendors of ECMCC  </a:t>
            </a:r>
          </a:p>
          <a:p>
            <a:pPr marL="171450" indent="-228600">
              <a:spcAft>
                <a:spcPts val="600"/>
              </a:spcAft>
              <a:buFont typeface="Arial" panose="020B0604020202020204" pitchFamily="34" charset="0"/>
              <a:buChar char="•"/>
            </a:pPr>
            <a:r>
              <a:rPr lang="en-US" sz="2400" dirty="0">
                <a:latin typeface="+mn-lt"/>
                <a:ea typeface="+mn-ea"/>
                <a:cs typeface="+mn-cs"/>
              </a:rPr>
              <a:t>Vendors are expected to follow the Code of Conduct as well as applicable ECMCC policies and procedures</a:t>
            </a:r>
          </a:p>
          <a:p>
            <a:pPr marL="171450" indent="-228600">
              <a:spcAft>
                <a:spcPts val="600"/>
              </a:spcAft>
              <a:buFont typeface="Arial" panose="020B0604020202020204" pitchFamily="34" charset="0"/>
              <a:buChar char="•"/>
            </a:pPr>
            <a:r>
              <a:rPr lang="en-US" sz="2400" dirty="0">
                <a:latin typeface="+mn-lt"/>
                <a:ea typeface="+mn-ea"/>
                <a:cs typeface="+mn-cs"/>
              </a:rPr>
              <a:t>A copy of the Code is enclosed with this training</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4</a:t>
            </a:fld>
            <a:endParaRPr lang="en-US"/>
          </a:p>
        </p:txBody>
      </p:sp>
      <p:graphicFrame>
        <p:nvGraphicFramePr>
          <p:cNvPr id="3" name="Diagram 2">
            <a:extLst>
              <a:ext uri="{FF2B5EF4-FFF2-40B4-BE49-F238E27FC236}">
                <a16:creationId xmlns:a16="http://schemas.microsoft.com/office/drawing/2014/main" id="{B3304EAA-84B1-3B91-1782-B17352839D9F}"/>
              </a:ext>
            </a:extLst>
          </p:cNvPr>
          <p:cNvGraphicFramePr/>
          <p:nvPr>
            <p:extLst>
              <p:ext uri="{D42A27DB-BD31-4B8C-83A1-F6EECF244321}">
                <p14:modId xmlns:p14="http://schemas.microsoft.com/office/powerpoint/2010/main" val="4172763383"/>
              </p:ext>
            </p:extLst>
          </p:nvPr>
        </p:nvGraphicFramePr>
        <p:xfrm>
          <a:off x="1524000" y="1397000"/>
          <a:ext cx="6096000" cy="2780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05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93615" y="365125"/>
            <a:ext cx="3197107" cy="2117460"/>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OMIG Compliance Program Requirements</a:t>
            </a:r>
          </a:p>
        </p:txBody>
      </p:sp>
      <p:sp>
        <p:nvSpPr>
          <p:cNvPr id="6" name="Title 1"/>
          <p:cNvSpPr txBox="1">
            <a:spLocks/>
          </p:cNvSpPr>
          <p:nvPr/>
        </p:nvSpPr>
        <p:spPr>
          <a:xfrm>
            <a:off x="431829" y="2591173"/>
            <a:ext cx="3079661" cy="369437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endParaRPr lang="en-US" sz="1700" dirty="0">
              <a:latin typeface="+mn-lt"/>
              <a:ea typeface="+mn-ea"/>
              <a:cs typeface="+mn-cs"/>
            </a:endParaRPr>
          </a:p>
          <a:p>
            <a:pPr>
              <a:spcAft>
                <a:spcPts val="600"/>
              </a:spcAft>
            </a:pPr>
            <a:r>
              <a:rPr lang="en-US" sz="1700" dirty="0">
                <a:latin typeface="+mn-lt"/>
                <a:ea typeface="+mn-ea"/>
                <a:cs typeface="+mn-cs"/>
              </a:rPr>
              <a:t>The New York State Office of the Medicaid Inspector General or OMIG, enhances the integrity of the New York State Medicaid program by:</a:t>
            </a:r>
          </a:p>
          <a:p>
            <a:pPr marL="171450" indent="-228600">
              <a:spcAft>
                <a:spcPts val="600"/>
              </a:spcAft>
              <a:buFont typeface="Arial" panose="020B0604020202020204" pitchFamily="34" charset="0"/>
              <a:buChar char="•"/>
            </a:pPr>
            <a:r>
              <a:rPr lang="en-US" sz="1700" dirty="0">
                <a:latin typeface="+mn-lt"/>
                <a:ea typeface="+mn-ea"/>
                <a:cs typeface="+mn-cs"/>
              </a:rPr>
              <a:t>Preventing and detecting fraudulent, abusive, and wasteful practices within the Medicaid program; and </a:t>
            </a:r>
          </a:p>
          <a:p>
            <a:pPr marL="171450" indent="-228600">
              <a:spcAft>
                <a:spcPts val="600"/>
              </a:spcAft>
              <a:buFont typeface="Arial" panose="020B0604020202020204" pitchFamily="34" charset="0"/>
              <a:buChar char="•"/>
            </a:pPr>
            <a:r>
              <a:rPr lang="en-US" sz="1700" dirty="0">
                <a:latin typeface="+mn-lt"/>
                <a:ea typeface="+mn-ea"/>
                <a:cs typeface="+mn-cs"/>
              </a:rPr>
              <a:t>Recovering improperly expended Medicaid funds while promoting a high quality of patient care.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 b="9876"/>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descr="A diagram of a diagram of a company&#10;&#10;Description automatically generated with medium confidence">
            <a:extLst>
              <a:ext uri="{FF2B5EF4-FFF2-40B4-BE49-F238E27FC236}">
                <a16:creationId xmlns:a16="http://schemas.microsoft.com/office/drawing/2014/main" id="{FF558E1C-5215-6354-FFC6-9C7AB5E9C5E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560" r="2" b="9079"/>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2" name="Slide Number Placeholder 1">
            <a:extLst>
              <a:ext uri="{FF2B5EF4-FFF2-40B4-BE49-F238E27FC236}">
                <a16:creationId xmlns:a16="http://schemas.microsoft.com/office/drawing/2014/main" id="{D6ECC8B2-57EC-9A1E-17ED-2883D1132982}"/>
              </a:ext>
            </a:extLst>
          </p:cNvPr>
          <p:cNvSpPr>
            <a:spLocks noGrp="1"/>
          </p:cNvSpPr>
          <p:nvPr>
            <p:ph type="sldNum" sz="quarter" idx="12"/>
          </p:nvPr>
        </p:nvSpPr>
        <p:spPr>
          <a:xfrm>
            <a:off x="7886700" y="6356350"/>
            <a:ext cx="628650" cy="365125"/>
          </a:xfrm>
        </p:spPr>
        <p:txBody>
          <a:bodyPr vert="horz" lIns="91440" tIns="45720" rIns="91440" bIns="45720" rtlCol="0" anchor="ctr">
            <a:normAutofit/>
          </a:bodyPr>
          <a:lstStyle/>
          <a:p>
            <a:pPr>
              <a:spcAft>
                <a:spcPts val="600"/>
              </a:spcAft>
            </a:pPr>
            <a:fld id="{F64EAEB8-D616-FD49-9CE0-949ECF8598FA}" type="slidenum">
              <a:rPr lang="en-US">
                <a:solidFill>
                  <a:srgbClr val="FFFFFF"/>
                </a:solidFill>
              </a:rPr>
              <a:pPr>
                <a:spcAft>
                  <a:spcPts val="600"/>
                </a:spcAft>
              </a:pPr>
              <a:t>5</a:t>
            </a:fld>
            <a:endParaRPr lang="en-US">
              <a:solidFill>
                <a:srgbClr val="FFFFFF"/>
              </a:solidFill>
            </a:endParaRPr>
          </a:p>
        </p:txBody>
      </p:sp>
      <p:pic>
        <p:nvPicPr>
          <p:cNvPr id="10" name="Content Placeholder 3">
            <a:extLst>
              <a:ext uri="{FF2B5EF4-FFF2-40B4-BE49-F238E27FC236}">
                <a16:creationId xmlns:a16="http://schemas.microsoft.com/office/drawing/2014/main" id="{053EE28D-1207-8481-8D12-0BCE2F6CB5AC}"/>
              </a:ext>
            </a:extLst>
          </p:cNvPr>
          <p:cNvPicPr>
            <a:picLocks noChangeAspect="1"/>
          </p:cNvPicPr>
          <p:nvPr/>
        </p:nvPicPr>
        <p:blipFill rotWithShape="1">
          <a:blip r:embed="rId2">
            <a:extLst>
              <a:ext uri="{28A0092B-C50C-407E-A947-70E740481C1C}">
                <a14:useLocalDpi xmlns:a14="http://schemas.microsoft.com/office/drawing/2010/main" val="0"/>
              </a:ext>
            </a:extLst>
          </a:blip>
          <a:srcRect r="-3" b="9876"/>
          <a:stretch/>
        </p:blipFill>
        <p:spPr>
          <a:xfrm>
            <a:off x="3678237" y="-27936"/>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1" name="Picture 10">
            <a:extLst>
              <a:ext uri="{FF2B5EF4-FFF2-40B4-BE49-F238E27FC236}">
                <a16:creationId xmlns:a16="http://schemas.microsoft.com/office/drawing/2014/main" id="{D4B9041B-8FB4-DF99-C1AD-9834833F4E74}"/>
              </a:ext>
            </a:extLst>
          </p:cNvPr>
          <p:cNvPicPr>
            <a:picLocks noChangeAspect="1"/>
          </p:cNvPicPr>
          <p:nvPr/>
        </p:nvPicPr>
        <p:blipFill>
          <a:blip r:embed="rId5"/>
          <a:stretch>
            <a:fillRect/>
          </a:stretch>
        </p:blipFill>
        <p:spPr>
          <a:xfrm>
            <a:off x="5243120" y="1048623"/>
            <a:ext cx="3707934" cy="1371600"/>
          </a:xfrm>
          <a:prstGeom prst="rect">
            <a:avLst/>
          </a:prstGeom>
        </p:spPr>
      </p:pic>
    </p:spTree>
    <p:extLst>
      <p:ext uri="{BB962C8B-B14F-4D97-AF65-F5344CB8AC3E}">
        <p14:creationId xmlns:p14="http://schemas.microsoft.com/office/powerpoint/2010/main" val="13222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5" name="Title 1"/>
          <p:cNvSpPr>
            <a:spLocks noGrp="1"/>
          </p:cNvSpPr>
          <p:nvPr>
            <p:ph type="title"/>
          </p:nvPr>
        </p:nvSpPr>
        <p:spPr>
          <a:xfrm>
            <a:off x="4351281" y="3159719"/>
            <a:ext cx="4164068" cy="1336081"/>
          </a:xfrm>
        </p:spPr>
        <p:txBody>
          <a:bodyPr anchor="b">
            <a:normAutofit/>
          </a:bodyPr>
          <a:lstStyle/>
          <a:p>
            <a:r>
              <a:rPr lang="en-US" sz="3100" b="1">
                <a:latin typeface="+mn-lt"/>
                <a:cs typeface="Times New Roman" pitchFamily="18" charset="0"/>
              </a:rPr>
              <a:t>OMIG Compliance Program Requirements</a:t>
            </a:r>
            <a:endParaRPr lang="en-US" sz="3100" b="1">
              <a:latin typeface="+mn-lt"/>
            </a:endParaRPr>
          </a:p>
        </p:txBody>
      </p:sp>
      <p:sp>
        <p:nvSpPr>
          <p:cNvPr id="2" name="Slide Number Placeholder 1">
            <a:extLst>
              <a:ext uri="{FF2B5EF4-FFF2-40B4-BE49-F238E27FC236}">
                <a16:creationId xmlns:a16="http://schemas.microsoft.com/office/drawing/2014/main" id="{5D3B658E-5E82-0012-3F26-80006924EC6C}"/>
              </a:ext>
            </a:extLst>
          </p:cNvPr>
          <p:cNvSpPr>
            <a:spLocks noGrp="1"/>
          </p:cNvSpPr>
          <p:nvPr>
            <p:ph type="sldNum" sz="quarter" idx="12"/>
          </p:nvPr>
        </p:nvSpPr>
        <p:spPr>
          <a:xfrm>
            <a:off x="6457950" y="6356350"/>
            <a:ext cx="2057400" cy="365125"/>
          </a:xfrm>
        </p:spPr>
        <p:txBody>
          <a:bodyPr>
            <a:normAutofit/>
          </a:bodyPr>
          <a:lstStyle/>
          <a:p>
            <a:pPr>
              <a:spcAft>
                <a:spcPts val="600"/>
              </a:spcAft>
            </a:pPr>
            <a:fld id="{F64EAEB8-D616-FD49-9CE0-949ECF8598FA}" type="slidenum">
              <a:rPr lang="en-US" smtClean="0"/>
              <a:pPr>
                <a:spcAft>
                  <a:spcPts val="600"/>
                </a:spcAft>
              </a:pPr>
              <a:t>6</a:t>
            </a:fld>
            <a:endParaRPr lang="en-US"/>
          </a:p>
        </p:txBody>
      </p:sp>
      <p:graphicFrame>
        <p:nvGraphicFramePr>
          <p:cNvPr id="10" name="Title 1">
            <a:extLst>
              <a:ext uri="{FF2B5EF4-FFF2-40B4-BE49-F238E27FC236}">
                <a16:creationId xmlns:a16="http://schemas.microsoft.com/office/drawing/2014/main" id="{DC263240-CE4B-168C-ABA0-609B35F935F3}"/>
              </a:ext>
            </a:extLst>
          </p:cNvPr>
          <p:cNvGraphicFramePr/>
          <p:nvPr>
            <p:extLst>
              <p:ext uri="{D42A27DB-BD31-4B8C-83A1-F6EECF244321}">
                <p14:modId xmlns:p14="http://schemas.microsoft.com/office/powerpoint/2010/main" val="1715848151"/>
              </p:ext>
            </p:extLst>
          </p:nvPr>
        </p:nvGraphicFramePr>
        <p:xfrm>
          <a:off x="3582099" y="4572000"/>
          <a:ext cx="5268286" cy="214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9782B163-509C-3A0C-A38C-01DE4795942E}"/>
              </a:ext>
            </a:extLst>
          </p:cNvPr>
          <p:cNvGraphicFramePr/>
          <p:nvPr>
            <p:extLst>
              <p:ext uri="{D42A27DB-BD31-4B8C-83A1-F6EECF244321}">
                <p14:modId xmlns:p14="http://schemas.microsoft.com/office/powerpoint/2010/main" val="3558683636"/>
              </p:ext>
            </p:extLst>
          </p:nvPr>
        </p:nvGraphicFramePr>
        <p:xfrm>
          <a:off x="109057" y="713064"/>
          <a:ext cx="4362275" cy="474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596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OMIG Compliance Program Risk Areas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0" y="1384183"/>
            <a:ext cx="9144000" cy="5473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7</a:t>
            </a:fld>
            <a:endParaRPr lang="en-US"/>
          </a:p>
        </p:txBody>
      </p:sp>
      <p:graphicFrame>
        <p:nvGraphicFramePr>
          <p:cNvPr id="3" name="Diagram 2">
            <a:extLst>
              <a:ext uri="{FF2B5EF4-FFF2-40B4-BE49-F238E27FC236}">
                <a16:creationId xmlns:a16="http://schemas.microsoft.com/office/drawing/2014/main" id="{203EF504-7825-BEA8-1C1B-7B1987F32AEE}"/>
              </a:ext>
            </a:extLst>
          </p:cNvPr>
          <p:cNvGraphicFramePr/>
          <p:nvPr>
            <p:extLst>
              <p:ext uri="{D42A27DB-BD31-4B8C-83A1-F6EECF244321}">
                <p14:modId xmlns:p14="http://schemas.microsoft.com/office/powerpoint/2010/main" val="2091706920"/>
              </p:ext>
            </p:extLst>
          </p:nvPr>
        </p:nvGraphicFramePr>
        <p:xfrm>
          <a:off x="453006" y="1247659"/>
          <a:ext cx="448811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2B09248-50CB-DA73-01EA-F0A10187E14A}"/>
              </a:ext>
            </a:extLst>
          </p:cNvPr>
          <p:cNvSpPr txBox="1"/>
          <p:nvPr/>
        </p:nvSpPr>
        <p:spPr>
          <a:xfrm>
            <a:off x="5461233" y="2432807"/>
            <a:ext cx="2910980" cy="2308324"/>
          </a:xfrm>
          <a:prstGeom prst="rect">
            <a:avLst/>
          </a:prstGeom>
          <a:noFill/>
        </p:spPr>
        <p:txBody>
          <a:bodyPr wrap="square" rtlCol="0">
            <a:spAutoFit/>
          </a:bodyPr>
          <a:lstStyle/>
          <a:p>
            <a:r>
              <a:rPr lang="en-US" dirty="0"/>
              <a:t>According to OMIG requirements, a Provider’s Compliance Program shall apply to the required provider’s risk areas, which are those areas of operation affected by the compliance program shown here.</a:t>
            </a:r>
          </a:p>
        </p:txBody>
      </p:sp>
    </p:spTree>
    <p:extLst>
      <p:ext uri="{BB962C8B-B14F-4D97-AF65-F5344CB8AC3E}">
        <p14:creationId xmlns:p14="http://schemas.microsoft.com/office/powerpoint/2010/main" val="166118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ECMCC’s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graphicFrame>
        <p:nvGraphicFramePr>
          <p:cNvPr id="3" name="Diagram 2">
            <a:extLst>
              <a:ext uri="{FF2B5EF4-FFF2-40B4-BE49-F238E27FC236}">
                <a16:creationId xmlns:a16="http://schemas.microsoft.com/office/drawing/2014/main" id="{281CB682-5751-D9EF-B9DF-E9523769DC54}"/>
              </a:ext>
            </a:extLst>
          </p:cNvPr>
          <p:cNvGraphicFramePr/>
          <p:nvPr>
            <p:extLst>
              <p:ext uri="{D42A27DB-BD31-4B8C-83A1-F6EECF244321}">
                <p14:modId xmlns:p14="http://schemas.microsoft.com/office/powerpoint/2010/main" val="1111070784"/>
              </p:ext>
            </p:extLst>
          </p:nvPr>
        </p:nvGraphicFramePr>
        <p:xfrm>
          <a:off x="-1" y="1375794"/>
          <a:ext cx="9061623"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8</a:t>
            </a:fld>
            <a:endParaRPr lang="en-US"/>
          </a:p>
        </p:txBody>
      </p:sp>
    </p:spTree>
    <p:extLst>
      <p:ext uri="{BB962C8B-B14F-4D97-AF65-F5344CB8AC3E}">
        <p14:creationId xmlns:p14="http://schemas.microsoft.com/office/powerpoint/2010/main" val="420086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ECMCC’s Chief Compliance Officer</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9</a:t>
            </a:fld>
            <a:endParaRPr lang="en-US"/>
          </a:p>
        </p:txBody>
      </p:sp>
      <p:graphicFrame>
        <p:nvGraphicFramePr>
          <p:cNvPr id="13" name="Title 1">
            <a:extLst>
              <a:ext uri="{FF2B5EF4-FFF2-40B4-BE49-F238E27FC236}">
                <a16:creationId xmlns:a16="http://schemas.microsoft.com/office/drawing/2014/main" id="{C945CDB6-9172-4775-4214-6558498160FD}"/>
              </a:ext>
            </a:extLst>
          </p:cNvPr>
          <p:cNvGraphicFramePr/>
          <p:nvPr>
            <p:extLst>
              <p:ext uri="{D42A27DB-BD31-4B8C-83A1-F6EECF244321}">
                <p14:modId xmlns:p14="http://schemas.microsoft.com/office/powerpoint/2010/main" val="3048417955"/>
              </p:ext>
            </p:extLst>
          </p:nvPr>
        </p:nvGraphicFramePr>
        <p:xfrm>
          <a:off x="-1" y="1375794"/>
          <a:ext cx="9061623"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84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3111</TotalTime>
  <Words>3226</Words>
  <Application>Microsoft Office PowerPoint</Application>
  <PresentationFormat>On-screen Show (4:3)</PresentationFormat>
  <Paragraphs>372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Introduction</vt:lpstr>
      <vt:lpstr>Code of Ethical Conduct</vt:lpstr>
      <vt:lpstr>OMIG Compliance Program Requirements</vt:lpstr>
      <vt:lpstr>OMIG Compliance Program Requirements</vt:lpstr>
      <vt:lpstr>OMIG Compliance Program Risk Areas</vt:lpstr>
      <vt:lpstr>ECMCC’s Compliance Program Overview</vt:lpstr>
      <vt:lpstr>ECMCC’s Chief Compliance Officer</vt:lpstr>
      <vt:lpstr>ECMCC Compliance Program Overview</vt:lpstr>
      <vt:lpstr>ECMCC Compliance Program Overview</vt:lpstr>
      <vt:lpstr>ECMCC Compliance Program Overview</vt:lpstr>
      <vt:lpstr>ECMCC Compliance Program Overview</vt:lpstr>
      <vt:lpstr>ECMCC Compliance Program Overview</vt:lpstr>
      <vt:lpstr>Fraud, Waste and Abuse</vt:lpstr>
      <vt:lpstr>Fraud and Abuse Laws</vt:lpstr>
      <vt:lpstr>Fraud and Abuse Laws</vt:lpstr>
      <vt:lpstr>Regulating Financial Arrangements - Anti-kickback Statute &amp; Stark Law</vt:lpstr>
      <vt:lpstr>The Anti-Kickback Statute (AKS)</vt:lpstr>
      <vt:lpstr>The Stark Law</vt:lpstr>
      <vt:lpstr>The False Claims Act</vt:lpstr>
      <vt:lpstr>The False Claims Act</vt:lpstr>
      <vt:lpstr>The False Claims Act</vt:lpstr>
      <vt:lpstr>Exclusion Screening</vt:lpstr>
      <vt:lpstr>Conflicts of Interest (COI)</vt:lpstr>
      <vt:lpstr>Health Insurance Portability and Accountability Act (HIPAA) and Patient Privacy</vt:lpstr>
      <vt:lpstr>Health Insurance Portability and Accountability Act (HIPAA) and Patient Privacy</vt:lpstr>
      <vt:lpstr>Health Insurance Portability and Accountability Act (HIPAA) and Patient Privacy</vt:lpstr>
      <vt:lpstr>Health Insurance Portability and Accountability Act (HIPAA) and Patient Privacy</vt:lpstr>
      <vt:lpstr>Monitoring Data for Inappropriate Use</vt:lpstr>
      <vt:lpstr>Accessing Medical Record for Work</vt:lpstr>
      <vt:lpstr>Does something not feel right, or do you have an issue you want to discuss?  We can help.</vt:lpstr>
      <vt:lpstr>Quiz</vt:lpstr>
      <vt:lpstr>Quiz</vt:lpstr>
      <vt:lpstr>Quiz</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Sciandra, Joseph</dc:creator>
  <cp:lastModifiedBy>Mund, Nadine</cp:lastModifiedBy>
  <cp:revision>145</cp:revision>
  <cp:lastPrinted>2017-12-04T17:39:03Z</cp:lastPrinted>
  <dcterms:created xsi:type="dcterms:W3CDTF">2017-08-08T15:47:16Z</dcterms:created>
  <dcterms:modified xsi:type="dcterms:W3CDTF">2024-01-29T15:54:23Z</dcterms:modified>
</cp:coreProperties>
</file>